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93" r:id="rId3"/>
    <p:sldId id="266" r:id="rId4"/>
    <p:sldId id="290" r:id="rId5"/>
    <p:sldId id="295" r:id="rId6"/>
    <p:sldId id="309" r:id="rId7"/>
    <p:sldId id="307" r:id="rId8"/>
    <p:sldId id="310" r:id="rId9"/>
    <p:sldId id="311" r:id="rId10"/>
    <p:sldId id="308" r:id="rId11"/>
    <p:sldId id="306" r:id="rId12"/>
    <p:sldId id="305" r:id="rId13"/>
    <p:sldId id="320" r:id="rId14"/>
    <p:sldId id="312" r:id="rId15"/>
    <p:sldId id="315" r:id="rId16"/>
    <p:sldId id="316" r:id="rId17"/>
    <p:sldId id="317" r:id="rId18"/>
    <p:sldId id="321" r:id="rId19"/>
    <p:sldId id="314" r:id="rId20"/>
    <p:sldId id="298" r:id="rId21"/>
    <p:sldId id="299" r:id="rId22"/>
    <p:sldId id="319" r:id="rId23"/>
    <p:sldId id="304" r:id="rId24"/>
    <p:sldId id="261" r:id="rId25"/>
    <p:sldId id="265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5F5F5F"/>
    <a:srgbClr val="DDDDDD"/>
    <a:srgbClr val="000000"/>
    <a:srgbClr val="693192"/>
    <a:srgbClr val="FFFFFF"/>
    <a:srgbClr val="E62273"/>
    <a:srgbClr val="F59A02"/>
    <a:srgbClr val="E89E38"/>
    <a:srgbClr val="F59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ACBEE2-9110-4853-B4AD-E142B1D055F4}" v="2" dt="2026-05-05T17:19:10.5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18"/>
    <p:restoredTop sz="96405"/>
  </p:normalViewPr>
  <p:slideViewPr>
    <p:cSldViewPr snapToGrid="0" snapToObjects="1">
      <p:cViewPr varScale="1">
        <p:scale>
          <a:sx n="84" d="100"/>
          <a:sy n="84" d="100"/>
        </p:scale>
        <p:origin x="8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gela Cappiello" userId="e52924bb-34fc-46f5-afce-51698e0af5ea" providerId="ADAL" clId="{80BCE4B2-39BB-4A0F-8598-355D8A7DA4A5}"/>
    <pc:docChg chg="custSel delSld modSld">
      <pc:chgData name="Mariangela Cappiello" userId="e52924bb-34fc-46f5-afce-51698e0af5ea" providerId="ADAL" clId="{80BCE4B2-39BB-4A0F-8598-355D8A7DA4A5}" dt="2026-05-05T17:25:52.977" v="56" actId="20577"/>
      <pc:docMkLst>
        <pc:docMk/>
      </pc:docMkLst>
      <pc:sldChg chg="addSp delSp modSp del mod">
        <pc:chgData name="Mariangela Cappiello" userId="e52924bb-34fc-46f5-afce-51698e0af5ea" providerId="ADAL" clId="{80BCE4B2-39BB-4A0F-8598-355D8A7DA4A5}" dt="2026-05-05T17:22:33.211" v="37" actId="47"/>
        <pc:sldMkLst>
          <pc:docMk/>
          <pc:sldMk cId="2802799320" sldId="318"/>
        </pc:sldMkLst>
        <pc:spChg chg="add mod">
          <ac:chgData name="Mariangela Cappiello" userId="e52924bb-34fc-46f5-afce-51698e0af5ea" providerId="ADAL" clId="{80BCE4B2-39BB-4A0F-8598-355D8A7DA4A5}" dt="2026-05-05T17:20:03.086" v="13" actId="1076"/>
          <ac:spMkLst>
            <pc:docMk/>
            <pc:sldMk cId="2802799320" sldId="318"/>
            <ac:spMk id="3" creationId="{A75E6579-225C-CD14-6332-5CAD1CEB00E6}"/>
          </ac:spMkLst>
        </pc:spChg>
        <pc:spChg chg="add mod">
          <ac:chgData name="Mariangela Cappiello" userId="e52924bb-34fc-46f5-afce-51698e0af5ea" providerId="ADAL" clId="{80BCE4B2-39BB-4A0F-8598-355D8A7DA4A5}" dt="2026-05-05T17:20:07.093" v="14" actId="1076"/>
          <ac:spMkLst>
            <pc:docMk/>
            <pc:sldMk cId="2802799320" sldId="318"/>
            <ac:spMk id="4" creationId="{9CF500C3-34AA-A860-26AA-74E8E441045C}"/>
          </ac:spMkLst>
        </pc:spChg>
        <pc:graphicFrameChg chg="del">
          <ac:chgData name="Mariangela Cappiello" userId="e52924bb-34fc-46f5-afce-51698e0af5ea" providerId="ADAL" clId="{80BCE4B2-39BB-4A0F-8598-355D8A7DA4A5}" dt="2026-05-05T17:18:57.648" v="0" actId="478"/>
          <ac:graphicFrameMkLst>
            <pc:docMk/>
            <pc:sldMk cId="2802799320" sldId="318"/>
            <ac:graphicFrameMk id="2" creationId="{5D433BEB-7A12-A0A9-7596-A30CCDA90ED5}"/>
          </ac:graphicFrameMkLst>
        </pc:graphicFrameChg>
      </pc:sldChg>
      <pc:sldChg chg="modSp mod">
        <pc:chgData name="Mariangela Cappiello" userId="e52924bb-34fc-46f5-afce-51698e0af5ea" providerId="ADAL" clId="{80BCE4B2-39BB-4A0F-8598-355D8A7DA4A5}" dt="2026-05-05T17:25:52.977" v="56" actId="20577"/>
        <pc:sldMkLst>
          <pc:docMk/>
          <pc:sldMk cId="2909004996" sldId="321"/>
        </pc:sldMkLst>
        <pc:spChg chg="mod">
          <ac:chgData name="Mariangela Cappiello" userId="e52924bb-34fc-46f5-afce-51698e0af5ea" providerId="ADAL" clId="{80BCE4B2-39BB-4A0F-8598-355D8A7DA4A5}" dt="2026-05-05T17:25:52.977" v="56" actId="20577"/>
          <ac:spMkLst>
            <pc:docMk/>
            <pc:sldMk cId="2909004996" sldId="321"/>
            <ac:spMk id="11" creationId="{65042678-1FAF-C33C-35FF-F3A7925678EF}"/>
          </ac:spMkLst>
        </pc:spChg>
        <pc:graphicFrameChg chg="modGraphic">
          <ac:chgData name="Mariangela Cappiello" userId="e52924bb-34fc-46f5-afce-51698e0af5ea" providerId="ADAL" clId="{80BCE4B2-39BB-4A0F-8598-355D8A7DA4A5}" dt="2026-05-05T17:22:20.070" v="36" actId="403"/>
          <ac:graphicFrameMkLst>
            <pc:docMk/>
            <pc:sldMk cId="2909004996" sldId="321"/>
            <ac:graphicFrameMk id="2" creationId="{80D9422D-36CD-15C2-2BB6-C12EA1AE496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6AF67-3567-40D6-B9F8-027E839C47E1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D6829-AD7A-45DB-9E0F-A623DE7A704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7317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3064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0980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3470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5214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9907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7019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917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631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177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766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AEBB-7C89-AC45-A09F-A9A91612161A}" type="datetimeFigureOut">
              <a:rPr lang="it-IT" smtClean="0"/>
              <a:t>11/05/2026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E0E07-20F5-5944-B102-9BED4870C90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649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Open Sans" pitchFamily="2" charset="0"/>
              </a:defRPr>
            </a:lvl1pPr>
          </a:lstStyle>
          <a:p>
            <a:fld id="{B740AEBB-7C89-AC45-A09F-A9A91612161A}" type="datetimeFigureOut">
              <a:rPr lang="it-IT" smtClean="0"/>
              <a:pPr/>
              <a:t>11/05/2026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Open Sans" pitchFamily="2" charset="0"/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Open Sans" pitchFamily="2" charset="0"/>
              </a:defRPr>
            </a:lvl1pPr>
          </a:lstStyle>
          <a:p>
            <a:fld id="{A57E0E07-20F5-5944-B102-9BED4870C905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6966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Open Sans Light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Open Sans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Open Sans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Open Sans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Open Sans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emf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emf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emf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emf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1B10F38-DE8C-CD40-AF30-7D8BA3F8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0816" cy="51435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03A75BE-7E6B-8049-9A97-98B56146A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658" y="484004"/>
            <a:ext cx="785912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4000" b="1" dirty="0">
                <a:solidFill>
                  <a:schemeClr val="bg1"/>
                </a:solidFill>
                <a:latin typeface="Open Sans ExtraBold" pitchFamily="2" charset="0"/>
              </a:rPr>
              <a:t>Dal fundraising di reazione al fundraising di valore: quando l’identità scientifica diventa leva di relazione</a:t>
            </a:r>
            <a:endParaRPr lang="it-IT" altLang="it-IT" sz="4000" b="1" dirty="0">
              <a:solidFill>
                <a:schemeClr val="bg1"/>
              </a:solidFill>
              <a:latin typeface="Open Sans ExtraBold" pitchFamily="2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ED7FF2-1E2E-8D45-ADF3-435EDD6F2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658" y="3774216"/>
            <a:ext cx="6042424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t-IT" altLang="it-IT" sz="2000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Mariangela Cappiello/ Andrea Ercoli</a:t>
            </a:r>
          </a:p>
          <a:p>
            <a:pPr eaLnBrk="1" hangingPunct="1"/>
            <a:r>
              <a:rPr lang="it-IT" altLang="it-IT" sz="20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Fondazione Telethon / DataProsper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9988641-7834-F5A8-AFDE-BE557F21E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127" y="3622568"/>
            <a:ext cx="2205943" cy="100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40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D779F49-E65C-EB14-4074-3A430D5F7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7EADFB2-7894-E6AF-87C2-0538853860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pic>
        <p:nvPicPr>
          <p:cNvPr id="2" name="Immagine 1" descr="Immagine che contiene persona, Viso umano, vestiti, pallone&#10;&#10;Descrizione generata automaticamente">
            <a:extLst>
              <a:ext uri="{FF2B5EF4-FFF2-40B4-BE49-F238E27FC236}">
                <a16:creationId xmlns:a16="http://schemas.microsoft.com/office/drawing/2014/main" id="{43F1241C-7C03-F046-2FEB-6D1FBEDAB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24850">
            <a:off x="758065" y="976620"/>
            <a:ext cx="3312400" cy="2484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Immagine 4" descr="Immagine che contiene vestiti, persona, calzature, sorriso&#10;&#10;Descrizione generata automaticamente">
            <a:extLst>
              <a:ext uri="{FF2B5EF4-FFF2-40B4-BE49-F238E27FC236}">
                <a16:creationId xmlns:a16="http://schemas.microsoft.com/office/drawing/2014/main" id="{D30D5505-214D-C6AE-3373-731B4BE5D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3916">
            <a:off x="4967620" y="1377525"/>
            <a:ext cx="3720306" cy="24904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5405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D779F49-E65C-EB14-4074-3A430D5F7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7EADFB2-7894-E6AF-87C2-0538853860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CD45591-385F-486E-9071-2E3BE0228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022" y="765510"/>
            <a:ext cx="5121956" cy="341463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273372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D779F49-E65C-EB14-4074-3A430D5F7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C6BCE01-AB24-9D38-9289-2940055A7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86"/>
            <a:ext cx="9143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Oggi vedremo insieme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0302946-73A1-9269-2DF2-2D73474F7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1279824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Da dove siamo partiti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0AE729B-ECF2-2617-063F-A89BAFA1F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124865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Cosa stavamo notando (senza giri di parole)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D47ED26-BC51-39AF-BA0B-D539CBB6B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85053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La scelta vera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1154FCA5-D99F-5440-F9B7-E332ACACE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25" y="1193157"/>
            <a:ext cx="342900" cy="635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EC8250CF-C02B-D342-D54A-88F58BBA5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25" y="2044548"/>
            <a:ext cx="431800" cy="6223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36B6B0F4-2D7E-F909-5489-5942CD8EB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425" y="2845139"/>
            <a:ext cx="482600" cy="58420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4DCFCB86-8136-BA3C-3219-3F627DD392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725" y="3586929"/>
            <a:ext cx="495300" cy="5969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1F92191-58CF-6BBB-8202-BEA3D3A790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7481"/>
          <a:stretch/>
        </p:blipFill>
        <p:spPr>
          <a:xfrm>
            <a:off x="3182" y="4538429"/>
            <a:ext cx="9140818" cy="64366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C75196B-3F0C-4351-B9E5-A61D7DEAA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362015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Come i dati hanno reso tutto reale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5B251E8-674F-986D-A5C3-32C39B6E5381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</a:blip>
          <a:stretch>
            <a:fillRect/>
          </a:stretch>
        </p:blipFill>
        <p:spPr>
          <a:xfrm rot="5400000">
            <a:off x="177481" y="1039233"/>
            <a:ext cx="659575" cy="857448"/>
          </a:xfrm>
          <a:prstGeom prst="rect">
            <a:avLst/>
          </a:prstGeom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1C7D566-B5A5-584C-E8C8-D401FF819CD1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 flipV="1">
            <a:off x="1042683" y="1797745"/>
            <a:ext cx="3486771" cy="12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6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FEF21E49-657A-F2CA-82BC-068B48FA46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62D9223A-41C0-441B-A48A-2B54E0E831BE}"/>
              </a:ext>
            </a:extLst>
          </p:cNvPr>
          <p:cNvSpPr/>
          <p:nvPr/>
        </p:nvSpPr>
        <p:spPr>
          <a:xfrm>
            <a:off x="488461" y="316791"/>
            <a:ext cx="511907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Da dove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siamo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partiti</a:t>
            </a:r>
            <a:endParaRPr lang="en-US" sz="3200" b="1" dirty="0">
              <a:solidFill>
                <a:srgbClr val="693192"/>
              </a:solidFill>
              <a:latin typeface="Open San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554190-9DC5-F091-E3BE-5BB1352F24AB}"/>
              </a:ext>
            </a:extLst>
          </p:cNvPr>
          <p:cNvSpPr txBox="1"/>
          <p:nvPr/>
        </p:nvSpPr>
        <p:spPr>
          <a:xfrm>
            <a:off x="762000" y="1893050"/>
            <a:ext cx="4572000" cy="1463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dirty="0">
                <a:latin typeface="Open Sans"/>
              </a:rPr>
              <a:t>C’è un </a:t>
            </a:r>
            <a:r>
              <a:rPr lang="it-IT" sz="2400" b="1" dirty="0">
                <a:latin typeface="Open Sans"/>
              </a:rPr>
              <a:t>bisogno</a:t>
            </a:r>
            <a:r>
              <a:rPr lang="it-IT" sz="2400" dirty="0">
                <a:latin typeface="Open Sans"/>
              </a:rPr>
              <a:t>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dirty="0">
                <a:latin typeface="Open Sans"/>
              </a:rPr>
              <a:t>Lo </a:t>
            </a:r>
            <a:r>
              <a:rPr lang="it-IT" sz="2400" b="1" dirty="0">
                <a:latin typeface="Open Sans"/>
              </a:rPr>
              <a:t>raccontiamo</a:t>
            </a:r>
            <a:r>
              <a:rPr lang="it-IT" sz="2400" dirty="0">
                <a:latin typeface="Open Sans"/>
              </a:rPr>
              <a:t>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400" b="1" dirty="0">
                <a:latin typeface="Open Sans"/>
              </a:rPr>
              <a:t>Chiediamo supporto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1A5211B-875E-4B03-73A9-4FFC88D36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538" y="535898"/>
            <a:ext cx="3048001" cy="3941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1317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82592-7E25-CF86-1CEC-5C269EEA5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E835D61D-8F57-AAC7-5796-A8E708BA8B75}"/>
              </a:ext>
            </a:extLst>
          </p:cNvPr>
          <p:cNvSpPr/>
          <p:nvPr/>
        </p:nvSpPr>
        <p:spPr>
          <a:xfrm>
            <a:off x="513441" y="58696"/>
            <a:ext cx="8420492" cy="1260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Quando la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ricerca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inizia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a dare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risultati</a:t>
            </a:r>
            <a:endParaRPr lang="en-US" sz="3200" b="1" dirty="0">
              <a:solidFill>
                <a:srgbClr val="693192"/>
              </a:solidFill>
              <a:latin typeface="Open Sans"/>
              <a:ea typeface="Mona Sans Semi Bold" pitchFamily="34" charset="-122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71D4D36-92A9-FC69-EBA5-622986212768}"/>
              </a:ext>
            </a:extLst>
          </p:cNvPr>
          <p:cNvSpPr txBox="1"/>
          <p:nvPr/>
        </p:nvSpPr>
        <p:spPr>
          <a:xfrm>
            <a:off x="4171339" y="1422401"/>
            <a:ext cx="4762594" cy="2868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Siamo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perché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comunità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pazienti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affetti da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malattie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genetiche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rare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 ha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affidato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un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mandato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preciso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lvl="0" defTabSz="914400">
              <a:lnSpc>
                <a:spcPct val="9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individuare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risposte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terapeutiche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renderle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accessibili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tutti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D15C947E-2C10-DA9E-0354-FDF62AA0E0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7AAC9F73-C8B0-637E-660B-CB02CC3CB1B5}"/>
              </a:ext>
            </a:extLst>
          </p:cNvPr>
          <p:cNvGrpSpPr/>
          <p:nvPr/>
        </p:nvGrpSpPr>
        <p:grpSpPr>
          <a:xfrm>
            <a:off x="592839" y="1224252"/>
            <a:ext cx="3068771" cy="3368621"/>
            <a:chOff x="5561788" y="1319085"/>
            <a:chExt cx="3068771" cy="3368621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BE8DD6C6-6B27-C426-04C5-2476C6B32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1788" y="1319085"/>
              <a:ext cx="3068771" cy="30142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AB226563-DAA1-63C4-BA34-911114D6EF7F}"/>
                </a:ext>
              </a:extLst>
            </p:cNvPr>
            <p:cNvSpPr txBox="1"/>
            <p:nvPr/>
          </p:nvSpPr>
          <p:spPr>
            <a:xfrm>
              <a:off x="5561788" y="4410707"/>
              <a:ext cx="27936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i="1" dirty="0"/>
                <a:t>Fonte Bilancio Fondazione Telethon 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59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112BE7-5B57-3D1C-448A-C5C4BC190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CA41A245-0B52-6236-7D66-5E533A664A62}"/>
              </a:ext>
            </a:extLst>
          </p:cNvPr>
          <p:cNvSpPr/>
          <p:nvPr/>
        </p:nvSpPr>
        <p:spPr>
          <a:xfrm>
            <a:off x="513441" y="58696"/>
            <a:ext cx="6960090" cy="1260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La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terapia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esiste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, non è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detto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che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arrivi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ai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pazienti</a:t>
            </a:r>
            <a:endParaRPr lang="en-US" sz="3200" b="1" dirty="0">
              <a:solidFill>
                <a:srgbClr val="693192"/>
              </a:solidFill>
              <a:latin typeface="Open Sans"/>
              <a:ea typeface="Mona Sans Semi Bold" pitchFamily="34" charset="-122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4054DF-3AE1-9AAB-8DD5-9275FB81987B}"/>
              </a:ext>
            </a:extLst>
          </p:cNvPr>
          <p:cNvSpPr txBox="1"/>
          <p:nvPr/>
        </p:nvSpPr>
        <p:spPr>
          <a:xfrm>
            <a:off x="5424940" y="1013748"/>
            <a:ext cx="2931840" cy="857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terapia funziona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D2D48B5-F7B1-CDA4-3302-420D5A688E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5B4B042-C7A7-1B84-B6B9-2C88F5FC8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649355" y="1740336"/>
            <a:ext cx="483012" cy="62791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48A2047-8A46-BAAB-5EF5-B03EE722AFBE}"/>
              </a:ext>
            </a:extLst>
          </p:cNvPr>
          <p:cNvSpPr txBox="1"/>
          <p:nvPr/>
        </p:nvSpPr>
        <p:spPr>
          <a:xfrm>
            <a:off x="5918299" y="2181724"/>
            <a:ext cx="1883290" cy="688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Partnership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FC4014B-71E1-1485-B693-BECDAB0ECE45}"/>
              </a:ext>
            </a:extLst>
          </p:cNvPr>
          <p:cNvSpPr txBox="1"/>
          <p:nvPr/>
        </p:nvSpPr>
        <p:spPr>
          <a:xfrm>
            <a:off x="5089329" y="3371403"/>
            <a:ext cx="3541230" cy="992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Registrazione e fruibilità della terapia</a:t>
            </a: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385F859-A500-0DBA-28ED-9B576C86B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618439" y="2841487"/>
            <a:ext cx="483012" cy="627916"/>
          </a:xfrm>
          <a:prstGeom prst="rect">
            <a:avLst/>
          </a:prstGeom>
        </p:spPr>
      </p:pic>
      <p:pic>
        <p:nvPicPr>
          <p:cNvPr id="4" name="Immagine 3" descr="Bivio in sentiero nella foresta">
            <a:extLst>
              <a:ext uri="{FF2B5EF4-FFF2-40B4-BE49-F238E27FC236}">
                <a16:creationId xmlns:a16="http://schemas.microsoft.com/office/drawing/2014/main" id="{0C34A12A-770D-4C13-3799-D701A2E17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3" y="1446074"/>
            <a:ext cx="4575889" cy="2598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067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D3854-1F7B-E90A-FF7A-63B1C6AF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01D3719D-2BD0-682C-3867-DE3235F67693}"/>
              </a:ext>
            </a:extLst>
          </p:cNvPr>
          <p:cNvSpPr/>
          <p:nvPr/>
        </p:nvSpPr>
        <p:spPr>
          <a:xfrm>
            <a:off x="513440" y="58696"/>
            <a:ext cx="8528959" cy="1260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Ancora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una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volta: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fermarsi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o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cambiare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 il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modello</a:t>
            </a: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</a:rPr>
              <a:t>?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5AD85FF-FFD2-31DE-B034-D4D67BE242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E2FA9CE-CEAA-0531-B800-D8A6A125B3C2}"/>
              </a:ext>
            </a:extLst>
          </p:cNvPr>
          <p:cNvSpPr txBox="1"/>
          <p:nvPr/>
        </p:nvSpPr>
        <p:spPr>
          <a:xfrm>
            <a:off x="513440" y="1152915"/>
            <a:ext cx="8144489" cy="2106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2023 - Fondazione Telethon assume la piena responsabilità per l’autorizzazione, la produzione e la distribuzione del farmaco per l’ADA-SCID in Europa</a:t>
            </a:r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garantendo l’accesso continuativo ai pazienti idonei.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8440161-92F6-9184-45FA-A11F4C25E1A3}"/>
              </a:ext>
            </a:extLst>
          </p:cNvPr>
          <p:cNvSpPr txBox="1"/>
          <p:nvPr/>
        </p:nvSpPr>
        <p:spPr>
          <a:xfrm>
            <a:off x="1184702" y="3480254"/>
            <a:ext cx="6239913" cy="992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 più solo ricerca, ma sistema completo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496A18E-708F-D4DD-21DF-C49D7A157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158194" y="2985970"/>
            <a:ext cx="483012" cy="62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3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68BB83-6170-0279-429F-E9BB83A89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9BC626D-36D5-B256-2AC3-399B135399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457" b="-2"/>
          <a:stretch>
            <a:fillRect/>
          </a:stretch>
        </p:blipFill>
        <p:spPr>
          <a:xfrm>
            <a:off x="1891767" y="10"/>
            <a:ext cx="7252231" cy="51434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9E9B74FB-2B67-FEFE-516E-BFFCE0F79E89}"/>
              </a:ext>
            </a:extLst>
          </p:cNvPr>
          <p:cNvSpPr/>
          <p:nvPr/>
        </p:nvSpPr>
        <p:spPr>
          <a:xfrm>
            <a:off x="257420" y="1374700"/>
            <a:ext cx="3388458" cy="2486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</a:t>
            </a:r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cambia il </a:t>
            </a:r>
            <a:r>
              <a:rPr lang="en-US" sz="3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modello</a:t>
            </a:r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3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bisogna</a:t>
            </a:r>
            <a:r>
              <a:rPr lang="en-US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trovare</a:t>
            </a:r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il modo di </a:t>
            </a:r>
            <a:r>
              <a:rPr lang="en-US" sz="3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raccontarlo</a:t>
            </a:r>
            <a:endParaRPr lang="en-US" sz="3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3440D1B-4348-483A-CC21-958787AA50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9EFF2-FD5C-9103-1B3E-35786F4C1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C7AA5BF-B6D3-2325-CC28-9A4DF13C6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07DB64-C6E8-D8E2-A799-C5319C4CC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86"/>
            <a:ext cx="9143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Oggi vedremo insieme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D9B015D-1D79-F832-3BAB-3DFBC2C65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1279824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Da dove siamo partiti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C3EE45F-9B5C-47AE-3FD7-9E367218A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124865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Cosa stavamo notando (senza giri di parole)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7D37CE7-3C0A-6FC2-5253-EC0526C32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85053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La scelta vera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76BC0036-8766-285B-77CF-CFDE69B32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25" y="1193157"/>
            <a:ext cx="342900" cy="635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08A7C91-E845-0445-3848-5649E5ABD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25" y="2044548"/>
            <a:ext cx="431800" cy="6223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CEB39983-03A3-C445-CFAA-9AE8DFB04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425" y="2845139"/>
            <a:ext cx="482600" cy="58420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817A8F28-C790-4C5E-AFEA-43C9DC83D9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725" y="3586929"/>
            <a:ext cx="495300" cy="5969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445A046-EDFF-01A6-D903-5183E667582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7481"/>
          <a:stretch/>
        </p:blipFill>
        <p:spPr>
          <a:xfrm>
            <a:off x="3182" y="4538429"/>
            <a:ext cx="9140818" cy="64366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BE0282E-9D3A-DE31-57EB-A2057A320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362015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Come i dati hanno reso tutto reale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58234B4-137B-BFF7-7667-584157F4D041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</a:blip>
          <a:stretch>
            <a:fillRect/>
          </a:stretch>
        </p:blipFill>
        <p:spPr>
          <a:xfrm rot="5400000">
            <a:off x="177481" y="1930185"/>
            <a:ext cx="659575" cy="857448"/>
          </a:xfrm>
          <a:prstGeom prst="rect">
            <a:avLst/>
          </a:prstGeom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011CDAA-E9CA-F06D-60C7-7E6A45AAFADE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 flipV="1">
            <a:off x="1042683" y="2688697"/>
            <a:ext cx="3486771" cy="12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00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D3031-9A99-B8B9-8B2E-24BF9BF9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D56E05E4-EACC-91C7-1372-3AAAE39A37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933CBB85-DE97-CBF0-79BD-05D5E345C86A}"/>
              </a:ext>
            </a:extLst>
          </p:cNvPr>
          <p:cNvSpPr/>
          <p:nvPr/>
        </p:nvSpPr>
        <p:spPr>
          <a:xfrm>
            <a:off x="722819" y="402033"/>
            <a:ext cx="576775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Un Paradosso da Risolvere</a:t>
            </a:r>
            <a:endParaRPr lang="en-US" sz="3200" b="1" dirty="0">
              <a:solidFill>
                <a:srgbClr val="693192"/>
              </a:solidFill>
              <a:latin typeface="Open Sans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9D9CFF6B-F1A9-033E-F993-105F678F0911}"/>
              </a:ext>
            </a:extLst>
          </p:cNvPr>
          <p:cNvSpPr/>
          <p:nvPr/>
        </p:nvSpPr>
        <p:spPr>
          <a:xfrm>
            <a:off x="722819" y="1297172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Fondazione Telethon ha una </a:t>
            </a:r>
            <a:r>
              <a:rPr lang="en-US" sz="1400" dirty="0" err="1">
                <a:latin typeface="Open Sans"/>
                <a:ea typeface="Funnel Sans" pitchFamily="34" charset="-122"/>
                <a:cs typeface="Funnel Sans" pitchFamily="34" charset="-120"/>
              </a:rPr>
              <a:t>notorietà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 molto </a:t>
            </a:r>
            <a:r>
              <a:rPr lang="en-US" sz="1400" dirty="0" err="1">
                <a:latin typeface="Open Sans"/>
                <a:ea typeface="Funnel Sans" pitchFamily="34" charset="-122"/>
                <a:cs typeface="Funnel Sans" pitchFamily="34" charset="-120"/>
              </a:rPr>
              <a:t>alta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, una storia piena di scoperte innovative, di cura e di speranza. Una fiducia costruita in anni di ricerca senza sosta.</a:t>
            </a:r>
            <a:endParaRPr lang="en-US" sz="1400" dirty="0">
              <a:latin typeface="Open Sans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F1F9D6BD-4888-57FA-DB41-A4A2F798F495}"/>
              </a:ext>
            </a:extLst>
          </p:cNvPr>
          <p:cNvSpPr/>
          <p:nvPr/>
        </p:nvSpPr>
        <p:spPr>
          <a:xfrm>
            <a:off x="722819" y="215549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latin typeface="Open Sans"/>
              </a:rPr>
              <a:t>Eppure i dati di acquisizione e riattivazione raccontavano un'altra storia: la raccolta fondi non cresceva come </a:t>
            </a:r>
            <a:r>
              <a:rPr lang="en-US" sz="1400" dirty="0" err="1">
                <a:latin typeface="Open Sans"/>
              </a:rPr>
              <a:t>avrebbe</a:t>
            </a:r>
            <a:r>
              <a:rPr lang="en-US" sz="1400" dirty="0">
                <a:latin typeface="Open Sans"/>
              </a:rPr>
              <a:t> </a:t>
            </a:r>
            <a:r>
              <a:rPr lang="en-US" sz="1400" dirty="0" err="1">
                <a:latin typeface="Open Sans"/>
              </a:rPr>
              <a:t>dovuto</a:t>
            </a:r>
            <a:r>
              <a:rPr lang="en-US" sz="1400" dirty="0">
                <a:latin typeface="Open Sans"/>
              </a:rPr>
              <a:t>.</a:t>
            </a: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F2BBCB78-D798-A94C-C081-410040EF5829}"/>
              </a:ext>
            </a:extLst>
          </p:cNvPr>
          <p:cNvSpPr/>
          <p:nvPr/>
        </p:nvSpPr>
        <p:spPr>
          <a:xfrm>
            <a:off x="2621281" y="3609723"/>
            <a:ext cx="43053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 err="1">
                <a:latin typeface="Open Sans"/>
                <a:ea typeface="Funnel Sans" pitchFamily="34" charset="-122"/>
              </a:rPr>
              <a:t>Funzionava</a:t>
            </a:r>
            <a:r>
              <a:rPr lang="en-US" sz="2000" b="1" dirty="0">
                <a:latin typeface="Open Sans"/>
                <a:ea typeface="Funnel Sans" pitchFamily="34" charset="-122"/>
              </a:rPr>
              <a:t>, ma non </a:t>
            </a:r>
            <a:r>
              <a:rPr lang="en-US" sz="2000" b="1" dirty="0" err="1">
                <a:latin typeface="Open Sans"/>
                <a:ea typeface="Funnel Sans" pitchFamily="34" charset="-122"/>
              </a:rPr>
              <a:t>bastava</a:t>
            </a:r>
            <a:r>
              <a:rPr lang="en-US" sz="2000" b="1" dirty="0">
                <a:latin typeface="Open Sans"/>
                <a:ea typeface="Funnel Sans" pitchFamily="34" charset="-122"/>
              </a:rPr>
              <a:t> </a:t>
            </a:r>
            <a:r>
              <a:rPr lang="en-US" sz="2000" b="1" dirty="0" err="1">
                <a:latin typeface="Open Sans"/>
                <a:ea typeface="Funnel Sans" pitchFamily="34" charset="-122"/>
              </a:rPr>
              <a:t>più</a:t>
            </a:r>
            <a:r>
              <a:rPr lang="en-US" sz="2000" b="1" dirty="0">
                <a:latin typeface="Open Sans"/>
                <a:ea typeface="Funnel Sans" pitchFamily="34" charset="-122"/>
              </a:rPr>
              <a:t>...</a:t>
            </a:r>
            <a:endParaRPr lang="en-US" sz="2000" b="1" dirty="0">
              <a:latin typeface="Open Sans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0977114-CACD-E33C-1532-DEFD682C1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207" y="923889"/>
            <a:ext cx="2531489" cy="33959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E04C60E-91D5-AB7B-D0D5-A53B807AD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631" y="3204357"/>
            <a:ext cx="6755240" cy="12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56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FEF21E49-657A-F2CA-82BC-068B48FA46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62D9223A-41C0-441B-A48A-2B54E0E831BE}"/>
              </a:ext>
            </a:extLst>
          </p:cNvPr>
          <p:cNvSpPr/>
          <p:nvPr/>
        </p:nvSpPr>
        <p:spPr>
          <a:xfrm>
            <a:off x="0" y="379439"/>
            <a:ext cx="914081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850"/>
              </a:lnSpc>
            </a:pP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Il Plateau del "Linguaggio del Bisogno"</a:t>
            </a:r>
            <a:endParaRPr lang="en-US" sz="3200" b="1" dirty="0">
              <a:solidFill>
                <a:srgbClr val="693192"/>
              </a:solidFill>
              <a:latin typeface="Open Sans"/>
            </a:endParaRPr>
          </a:p>
          <a:p>
            <a:pPr marL="0" indent="0" algn="ctr">
              <a:lnSpc>
                <a:spcPts val="4850"/>
              </a:lnSpc>
              <a:buNone/>
            </a:pPr>
            <a:endParaRPr lang="en-US" sz="3200" b="1" dirty="0">
              <a:solidFill>
                <a:srgbClr val="693192"/>
              </a:solidFill>
              <a:latin typeface="Open Sans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6D833037-C54B-48DB-A171-D07C2F15BAE1}"/>
              </a:ext>
            </a:extLst>
          </p:cNvPr>
          <p:cNvSpPr/>
          <p:nvPr/>
        </p:nvSpPr>
        <p:spPr>
          <a:xfrm>
            <a:off x="1843950" y="1320032"/>
            <a:ext cx="730005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1400" dirty="0">
                <a:latin typeface="Open Sans"/>
              </a:rPr>
              <a:t>Per anni il fundraising italiano si è nutrito di un ingrediente principale: l'</a:t>
            </a:r>
            <a:r>
              <a:rPr lang="en-US" sz="1400" b="1" dirty="0">
                <a:latin typeface="Open Sans"/>
              </a:rPr>
              <a:t>urgenza continua</a:t>
            </a:r>
            <a:r>
              <a:rPr lang="en-US" sz="1400" dirty="0">
                <a:latin typeface="Open Sans"/>
              </a:rPr>
              <a:t>. </a:t>
            </a:r>
          </a:p>
          <a:p>
            <a:pPr>
              <a:lnSpc>
                <a:spcPts val="2500"/>
              </a:lnSpc>
            </a:pPr>
            <a:r>
              <a:rPr lang="en-US" sz="1400" b="1" dirty="0">
                <a:latin typeface="Open Sans"/>
              </a:rPr>
              <a:t>Ha funzionato? Sì, per anni ha portato risultati straordinari, ma ora…</a:t>
            </a:r>
          </a:p>
          <a:p>
            <a:pPr marL="0" indent="0" algn="l">
              <a:lnSpc>
                <a:spcPts val="2500"/>
              </a:lnSpc>
              <a:buNone/>
            </a:pPr>
            <a:endParaRPr lang="en-US" sz="1400" dirty="0">
              <a:latin typeface="Open Sans"/>
            </a:endParaRPr>
          </a:p>
        </p:txBody>
      </p:sp>
      <p:sp>
        <p:nvSpPr>
          <p:cNvPr id="28" name="Shape 2">
            <a:extLst>
              <a:ext uri="{FF2B5EF4-FFF2-40B4-BE49-F238E27FC236}">
                <a16:creationId xmlns:a16="http://schemas.microsoft.com/office/drawing/2014/main" id="{73FFD936-DABF-48B2-8BE4-62D8E6ECBE42}"/>
              </a:ext>
            </a:extLst>
          </p:cNvPr>
          <p:cNvSpPr/>
          <p:nvPr/>
        </p:nvSpPr>
        <p:spPr>
          <a:xfrm>
            <a:off x="351831" y="2350770"/>
            <a:ext cx="2650449" cy="2141815"/>
          </a:xfrm>
          <a:prstGeom prst="roundRect">
            <a:avLst>
              <a:gd name="adj" fmla="val 5123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0D9ED370-C732-4DC4-A6CC-508A55FF4308}"/>
              </a:ext>
            </a:extLst>
          </p:cNvPr>
          <p:cNvSpPr/>
          <p:nvPr/>
        </p:nvSpPr>
        <p:spPr>
          <a:xfrm>
            <a:off x="641628" y="257198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400" b="1" dirty="0">
                <a:latin typeface="Open Sans"/>
                <a:ea typeface="Mona Sans Semi Bold" pitchFamily="34" charset="-122"/>
                <a:cs typeface="Mona Sans Semi Bold" pitchFamily="34" charset="-120"/>
              </a:rPr>
              <a:t>Assuefazione</a:t>
            </a:r>
            <a:endParaRPr lang="en-US" sz="1400" b="1" dirty="0">
              <a:latin typeface="Open Sans"/>
            </a:endParaRPr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C7C9887B-B6D8-4304-99F1-B153A9007916}"/>
              </a:ext>
            </a:extLst>
          </p:cNvPr>
          <p:cNvSpPr/>
          <p:nvPr/>
        </p:nvSpPr>
        <p:spPr>
          <a:xfrm>
            <a:off x="641629" y="3001208"/>
            <a:ext cx="2101572" cy="1349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Se alzi il volume ogni giorno per trent'anni, quel grido diventa rumore di fondo.</a:t>
            </a:r>
            <a:endParaRPr lang="en-US" sz="1400" dirty="0">
              <a:latin typeface="Open Sans"/>
            </a:endParaRPr>
          </a:p>
        </p:txBody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42467406-F661-4AE5-A37F-9584EAFD6C8E}"/>
              </a:ext>
            </a:extLst>
          </p:cNvPr>
          <p:cNvSpPr/>
          <p:nvPr/>
        </p:nvSpPr>
        <p:spPr>
          <a:xfrm>
            <a:off x="3247431" y="2358390"/>
            <a:ext cx="2650449" cy="2141815"/>
          </a:xfrm>
          <a:prstGeom prst="roundRect">
            <a:avLst>
              <a:gd name="adj" fmla="val 5123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Shape 2">
            <a:extLst>
              <a:ext uri="{FF2B5EF4-FFF2-40B4-BE49-F238E27FC236}">
                <a16:creationId xmlns:a16="http://schemas.microsoft.com/office/drawing/2014/main" id="{1A363296-9C38-44A4-B8D5-1203BF2B63FD}"/>
              </a:ext>
            </a:extLst>
          </p:cNvPr>
          <p:cNvSpPr/>
          <p:nvPr/>
        </p:nvSpPr>
        <p:spPr>
          <a:xfrm>
            <a:off x="6165891" y="2366010"/>
            <a:ext cx="2650449" cy="2141815"/>
          </a:xfrm>
          <a:prstGeom prst="roundRect">
            <a:avLst>
              <a:gd name="adj" fmla="val 5123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7C5386C8-85AF-4816-96C3-6DAB4F914EF7}"/>
              </a:ext>
            </a:extLst>
          </p:cNvPr>
          <p:cNvSpPr/>
          <p:nvPr/>
        </p:nvSpPr>
        <p:spPr>
          <a:xfrm>
            <a:off x="3401736" y="2579608"/>
            <a:ext cx="24627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400" b="1" dirty="0">
                <a:latin typeface="Open Sans"/>
                <a:ea typeface="Mona Sans Semi Bold" pitchFamily="34" charset="-122"/>
                <a:cs typeface="Mona Sans Semi Bold" pitchFamily="34" charset="-120"/>
              </a:rPr>
              <a:t>Saturazione</a:t>
            </a:r>
            <a:endParaRPr lang="en-US" sz="1400" b="1" dirty="0">
              <a:latin typeface="Open Sans"/>
            </a:endParaRPr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1612695E-81AE-4AEF-8187-8CEDD3F4B541}"/>
              </a:ext>
            </a:extLst>
          </p:cNvPr>
          <p:cNvSpPr/>
          <p:nvPr/>
        </p:nvSpPr>
        <p:spPr>
          <a:xfrm>
            <a:off x="3371255" y="3008828"/>
            <a:ext cx="232850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Dovevamo rivedere le logiche di selezione dei Prospect, modificare il modello.</a:t>
            </a:r>
            <a:endParaRPr lang="en-US" sz="1400" dirty="0">
              <a:latin typeface="Open Sans"/>
            </a:endParaRPr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75B3BD8A-B975-448E-A853-0FC4602756D7}"/>
              </a:ext>
            </a:extLst>
          </p:cNvPr>
          <p:cNvSpPr/>
          <p:nvPr/>
        </p:nvSpPr>
        <p:spPr>
          <a:xfrm>
            <a:off x="6308563" y="25788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400" b="1" dirty="0">
                <a:latin typeface="Open Sans"/>
                <a:ea typeface="Mona Sans Semi Bold" pitchFamily="34" charset="-122"/>
                <a:cs typeface="Mona Sans Semi Bold" pitchFamily="34" charset="-120"/>
              </a:rPr>
              <a:t>Rigidità</a:t>
            </a:r>
            <a:endParaRPr lang="en-US" sz="1400" b="1" dirty="0">
              <a:latin typeface="Open Sans"/>
            </a:endParaRPr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E238F05E-573A-433E-907B-8BCD48DDFE5D}"/>
              </a:ext>
            </a:extLst>
          </p:cNvPr>
          <p:cNvSpPr/>
          <p:nvPr/>
        </p:nvSpPr>
        <p:spPr>
          <a:xfrm>
            <a:off x="6308563" y="2985174"/>
            <a:ext cx="248090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I KPI non </a:t>
            </a:r>
            <a:r>
              <a:rPr lang="en-US" sz="1400" dirty="0" err="1">
                <a:latin typeface="Open Sans"/>
                <a:ea typeface="Funnel Sans" pitchFamily="34" charset="-122"/>
                <a:cs typeface="Funnel Sans" pitchFamily="34" charset="-120"/>
              </a:rPr>
              <a:t>miglioravano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, mentre la retention di chi entrava spinto solo dall'emozione del momento era fragile.</a:t>
            </a:r>
            <a:endParaRPr lang="en-US" sz="1400" dirty="0">
              <a:latin typeface="Open Sans"/>
            </a:endParaRPr>
          </a:p>
        </p:txBody>
      </p:sp>
      <p:pic>
        <p:nvPicPr>
          <p:cNvPr id="15" name="Picture 2" descr="https://cdn.gamma.app/kxvn9fvc5ovg1dp/generated-images/QilG0aWTb39NjqG4nZCHF.png">
            <a:extLst>
              <a:ext uri="{FF2B5EF4-FFF2-40B4-BE49-F238E27FC236}">
                <a16:creationId xmlns:a16="http://schemas.microsoft.com/office/drawing/2014/main" id="{2983E677-863A-4B1D-97D7-8FC60392C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78" y="919907"/>
            <a:ext cx="1592550" cy="159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055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1">
            <a:extLst>
              <a:ext uri="{FF2B5EF4-FFF2-40B4-BE49-F238E27FC236}">
                <a16:creationId xmlns:a16="http://schemas.microsoft.com/office/drawing/2014/main" id="{186738ED-E2D3-464E-A043-337F8EDB1ECE}"/>
              </a:ext>
            </a:extLst>
          </p:cNvPr>
          <p:cNvSpPr/>
          <p:nvPr/>
        </p:nvSpPr>
        <p:spPr>
          <a:xfrm>
            <a:off x="190048" y="2084031"/>
            <a:ext cx="2207724" cy="2542479"/>
          </a:xfrm>
          <a:prstGeom prst="roundRect">
            <a:avLst>
              <a:gd name="adj" fmla="val 5389"/>
            </a:avLst>
          </a:prstGeom>
          <a:solidFill>
            <a:srgbClr val="373B48">
              <a:alpha val="95000"/>
            </a:srgb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EF21E49-657A-F2CA-82BC-068B48FA46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3182" y="4547875"/>
            <a:ext cx="9140818" cy="643669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62D9223A-41C0-441B-A48A-2B54E0E831BE}"/>
              </a:ext>
            </a:extLst>
          </p:cNvPr>
          <p:cNvSpPr/>
          <p:nvPr/>
        </p:nvSpPr>
        <p:spPr>
          <a:xfrm>
            <a:off x="456064" y="234228"/>
            <a:ext cx="569741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200" b="1" dirty="0">
                <a:solidFill>
                  <a:srgbClr val="693192"/>
                </a:solidFill>
                <a:latin typeface="Open Sans"/>
              </a:rPr>
              <a:t>Il gap da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</a:rPr>
              <a:t>colmare</a:t>
            </a:r>
            <a:endParaRPr lang="en-US" sz="3200" b="1" dirty="0">
              <a:solidFill>
                <a:srgbClr val="693192"/>
              </a:solidFill>
              <a:latin typeface="Open Sans"/>
            </a:endParaRPr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8C326FC1-5C7C-4ADD-8043-B6086CB93101}"/>
              </a:ext>
            </a:extLst>
          </p:cNvPr>
          <p:cNvSpPr/>
          <p:nvPr/>
        </p:nvSpPr>
        <p:spPr>
          <a:xfrm>
            <a:off x="6611735" y="2100287"/>
            <a:ext cx="2191692" cy="2532458"/>
          </a:xfrm>
          <a:prstGeom prst="roundRect">
            <a:avLst>
              <a:gd name="adj" fmla="val 5389"/>
            </a:avLst>
          </a:prstGeom>
          <a:solidFill>
            <a:srgbClr val="373B48">
              <a:alpha val="9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9C824B0B-59C8-452A-ABB5-F14765558F9A}"/>
              </a:ext>
            </a:extLst>
          </p:cNvPr>
          <p:cNvSpPr/>
          <p:nvPr/>
        </p:nvSpPr>
        <p:spPr>
          <a:xfrm>
            <a:off x="218652" y="2232452"/>
            <a:ext cx="21511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Il Donatore del Passato</a:t>
            </a:r>
            <a:endParaRPr lang="en-US" sz="1200" dirty="0">
              <a:latin typeface="Open Sans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3F91C4E5-2491-48E8-B8DB-A84EEBF8A9CB}"/>
              </a:ext>
            </a:extLst>
          </p:cNvPr>
          <p:cNvSpPr/>
          <p:nvPr/>
        </p:nvSpPr>
        <p:spPr>
          <a:xfrm>
            <a:off x="241513" y="2783537"/>
            <a:ext cx="215116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Cercava qualcuno da "salvare" per sentirsi a posto con la coscienza. </a:t>
            </a:r>
            <a:endParaRPr lang="en-US" sz="1000" dirty="0">
              <a:latin typeface="Open Sans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61B7F2AE-53E3-4D29-AA5A-F3C477579616}"/>
              </a:ext>
            </a:extLst>
          </p:cNvPr>
          <p:cNvSpPr/>
          <p:nvPr/>
        </p:nvSpPr>
        <p:spPr>
          <a:xfrm>
            <a:off x="241513" y="3475556"/>
            <a:ext cx="215116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000" dirty="0" err="1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Percepiva</a:t>
            </a:r>
            <a:r>
              <a:rPr lang="en-US" sz="1000" dirty="0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 </a:t>
            </a:r>
            <a:r>
              <a:rPr lang="en-US" sz="1000" b="1" dirty="0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Fondazione Telethon 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come </a:t>
            </a:r>
            <a:r>
              <a:rPr lang="en-US" sz="1000" dirty="0" err="1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un'</a:t>
            </a:r>
            <a:r>
              <a:rPr lang="en-US" sz="1000" b="1" dirty="0" err="1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istituzione</a:t>
            </a:r>
            <a:r>
              <a:rPr lang="en-US" sz="1000" b="1" dirty="0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 da </a:t>
            </a:r>
            <a:r>
              <a:rPr lang="en-US" sz="1000" b="1" dirty="0" err="1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sostenere</a:t>
            </a:r>
            <a:r>
              <a:rPr lang="en-US" sz="1000" b="1" dirty="0">
                <a:solidFill>
                  <a:srgbClr val="FFFFFF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…</a:t>
            </a:r>
            <a:endParaRPr lang="en-US" sz="1000" dirty="0">
              <a:latin typeface="Open Sans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1BCA8D7C-3D65-45C5-ACCE-5F5353E3F49D}"/>
              </a:ext>
            </a:extLst>
          </p:cNvPr>
          <p:cNvSpPr/>
          <p:nvPr/>
        </p:nvSpPr>
        <p:spPr>
          <a:xfrm>
            <a:off x="6595702" y="2232191"/>
            <a:ext cx="2207724" cy="30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200" dirty="0">
                <a:solidFill>
                  <a:schemeClr val="bg1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Il Donatore del Futuro</a:t>
            </a:r>
            <a:endParaRPr lang="en-US" sz="12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677D329D-7746-4753-8D79-4DD278B58C84}"/>
              </a:ext>
            </a:extLst>
          </p:cNvPr>
          <p:cNvSpPr/>
          <p:nvPr/>
        </p:nvSpPr>
        <p:spPr>
          <a:xfrm>
            <a:off x="6659880" y="2778807"/>
            <a:ext cx="204978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000" dirty="0">
                <a:solidFill>
                  <a:schemeClr val="bg1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Non cerca qualcuno da salvare: cerca </a:t>
            </a:r>
            <a:r>
              <a:rPr lang="en-US" sz="1000" b="1" dirty="0">
                <a:solidFill>
                  <a:schemeClr val="bg1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progetti in cui credere</a:t>
            </a:r>
            <a:r>
              <a:rPr lang="en-US" sz="1000" dirty="0">
                <a:solidFill>
                  <a:schemeClr val="bg1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 per cambiare il mondo.  </a:t>
            </a:r>
            <a:r>
              <a:rPr lang="en-US" sz="1000" dirty="0" err="1">
                <a:solidFill>
                  <a:schemeClr val="bg1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Vuole</a:t>
            </a:r>
            <a:r>
              <a:rPr lang="en-US" sz="1000" dirty="0">
                <a:solidFill>
                  <a:schemeClr val="bg1"/>
                </a:solidFill>
                <a:latin typeface="Open Sans"/>
                <a:ea typeface="Funnel Sans" pitchFamily="34" charset="-122"/>
                <a:cs typeface="Funnel Sans" pitchFamily="34" charset="-120"/>
              </a:rPr>
              <a:t> investire nel progresso, non soccorrere un'emergenza.</a:t>
            </a:r>
            <a:endParaRPr lang="en-US" sz="10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5537AF6-2685-48A3-B543-B021F6386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598" y="2161135"/>
            <a:ext cx="1219370" cy="124794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25AA98C-B0F6-4344-917D-67F2A3197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6702" y="132555"/>
            <a:ext cx="828791" cy="73352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ECAEE8E-2519-4D79-9191-EAB7B4AC4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511" y="1768526"/>
            <a:ext cx="3834979" cy="215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29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43066-429E-7FC8-5E3E-EBAEDE42A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AAC7D9C-EE3A-9B56-5157-3A592D680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4064738-741A-3870-58F3-A576D5D83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86"/>
            <a:ext cx="9143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Oggi vedremo insieme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739E1CC-97C4-63FA-99BE-F93BA8FD5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1317924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Da dove siamo partiti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F16F307-AA60-7EC3-D69E-D70FECDB2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162965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Cosa stavamo notando (senza giri di parole)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8F6DDA3-0566-5032-495C-F2D559F77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88863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La scelta vera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78E3FFCB-CE5E-AA73-0376-DD6165F76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25" y="1231257"/>
            <a:ext cx="342900" cy="635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D0FCAF2-27F3-E260-B420-9CBC64183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25" y="2082648"/>
            <a:ext cx="431800" cy="6223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27F98833-3833-D3FB-7EF5-D7786C3A5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425" y="2883239"/>
            <a:ext cx="482600" cy="58420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3BD3997E-B5BA-02AF-A451-4C6E9E4C9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725" y="3625029"/>
            <a:ext cx="495300" cy="5969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31C2F9F-252B-B2B1-215E-4B38BBEA0E8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7481"/>
          <a:stretch/>
        </p:blipFill>
        <p:spPr>
          <a:xfrm>
            <a:off x="3182" y="4538429"/>
            <a:ext cx="9140818" cy="64366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6828171-53C0-6EF3-9D6E-C86C04433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365825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Come i dati hanno reso tutto reale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6A47197-E791-59BC-4487-D2C7C568992A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</a:blip>
          <a:stretch>
            <a:fillRect/>
          </a:stretch>
        </p:blipFill>
        <p:spPr>
          <a:xfrm rot="5400000">
            <a:off x="177481" y="2695118"/>
            <a:ext cx="659575" cy="857448"/>
          </a:xfrm>
          <a:prstGeom prst="rect">
            <a:avLst/>
          </a:prstGeom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DEB87B8-521F-EDA1-30B4-749503020269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 flipV="1">
            <a:off x="1042683" y="3453630"/>
            <a:ext cx="3486771" cy="12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C43418-275C-8AF8-0596-12C78E074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1" name="Rectangle 1037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75008153-1BF2-9939-3882-CB56FE0A9BF0}"/>
              </a:ext>
            </a:extLst>
          </p:cNvPr>
          <p:cNvSpPr/>
          <p:nvPr/>
        </p:nvSpPr>
        <p:spPr>
          <a:xfrm>
            <a:off x="399098" y="804984"/>
            <a:ext cx="4316172" cy="6364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 err="1">
                <a:solidFill>
                  <a:srgbClr val="693192"/>
                </a:solidFill>
                <a:latin typeface="Open Sans"/>
              </a:rPr>
              <a:t>Destinazione</a:t>
            </a:r>
            <a:r>
              <a:rPr lang="en-US" sz="3200" b="1" dirty="0">
                <a:solidFill>
                  <a:srgbClr val="693192"/>
                </a:solidFill>
                <a:latin typeface="Open Sans"/>
              </a:rPr>
              <a:t>…</a:t>
            </a:r>
          </a:p>
        </p:txBody>
      </p:sp>
      <p:pic>
        <p:nvPicPr>
          <p:cNvPr id="1028" name="Picture 4" descr="partenza e Arrivi cartello tavola nel aeroporto isolato. aeroporto tavola  linea aerea cartello. 46886867 Arte vettoriale a Vecteezy">
            <a:extLst>
              <a:ext uri="{FF2B5EF4-FFF2-40B4-BE49-F238E27FC236}">
                <a16:creationId xmlns:a16="http://schemas.microsoft.com/office/drawing/2014/main" id="{B8F041B1-A97F-EA17-095B-EC53D793F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7116" y="284243"/>
            <a:ext cx="3761915" cy="188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37F914D-AF2C-BA81-67FD-0FE6E3602BD9}"/>
              </a:ext>
            </a:extLst>
          </p:cNvPr>
          <p:cNvSpPr txBox="1"/>
          <p:nvPr/>
        </p:nvSpPr>
        <p:spPr>
          <a:xfrm>
            <a:off x="127363" y="2757909"/>
            <a:ext cx="3638863" cy="1464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Storia del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paziente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Centralità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del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bisogno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to action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urgente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1062" name="Rectangle 1039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800599"/>
            <a:ext cx="9144000" cy="342580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3" name="Rectangle 1041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4800599"/>
            <a:ext cx="6115048" cy="342579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0B18A26-D44D-FA04-54A9-A384BF6E0D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80A110-6786-9318-88A5-2BBD7D25D4EC}"/>
              </a:ext>
            </a:extLst>
          </p:cNvPr>
          <p:cNvSpPr txBox="1"/>
          <p:nvPr/>
        </p:nvSpPr>
        <p:spPr>
          <a:xfrm>
            <a:off x="4794145" y="2725082"/>
            <a:ext cx="4145935" cy="17542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to action 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ripetitive</a:t>
            </a:r>
            <a:endParaRPr lang="it-IT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Relazione </a:t>
            </a:r>
            <a: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corta</a:t>
            </a:r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Limitata</a:t>
            </a:r>
            <a:r>
              <a:rPr lang="it-I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possibilità di approfondire la missione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A67532E-772E-2AB6-1865-6CE4AA6FD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034762" y="3056145"/>
            <a:ext cx="483012" cy="62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A8F02-9B22-3797-B760-9229141A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>
            <a:extLst>
              <a:ext uri="{FF2B5EF4-FFF2-40B4-BE49-F238E27FC236}">
                <a16:creationId xmlns:a16="http://schemas.microsoft.com/office/drawing/2014/main" id="{440DEDC4-4DD2-B2CC-3AD7-DC715B932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339" y="62520"/>
            <a:ext cx="1593001" cy="4391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6EDBCC16-F93F-43F4-0A1F-96699C196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772" y="237137"/>
            <a:ext cx="2806951" cy="3737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64AE6F6-0115-2E67-9CD7-91C875A73F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86492429-DC6C-5AE1-33E2-68B912D0DCFA}"/>
              </a:ext>
            </a:extLst>
          </p:cNvPr>
          <p:cNvSpPr/>
          <p:nvPr/>
        </p:nvSpPr>
        <p:spPr>
          <a:xfrm>
            <a:off x="163375" y="18306"/>
            <a:ext cx="1625087" cy="6364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693192"/>
                </a:solidFill>
                <a:latin typeface="Open Sans"/>
              </a:rPr>
              <a:t>Prima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B6230DD-E5C5-CA30-B8F0-58EE6DCCD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814" y="654793"/>
            <a:ext cx="2889997" cy="3737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2BAB4775-37A4-3B15-8DAB-00A27AF192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8164" y="237137"/>
            <a:ext cx="1663744" cy="445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406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9678-BAA2-74DB-5D9D-2AC06F31E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85E85631-4795-4469-90AF-823EB7299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943" y="158750"/>
            <a:ext cx="2668026" cy="377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AF5EB54-9CAC-FF93-C5B6-835A25168D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B01A6C29-F56C-8783-1948-7E51D46DE366}"/>
              </a:ext>
            </a:extLst>
          </p:cNvPr>
          <p:cNvSpPr/>
          <p:nvPr/>
        </p:nvSpPr>
        <p:spPr>
          <a:xfrm>
            <a:off x="163375" y="18306"/>
            <a:ext cx="1625087" cy="6364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693192"/>
                </a:solidFill>
                <a:latin typeface="Open Sans"/>
              </a:rPr>
              <a:t>Dopo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97C9832-F79E-834E-937B-F6BA1F7D8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304" y="1780527"/>
            <a:ext cx="3610921" cy="2540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F4DBB72-D90E-42C2-B417-B38B1D0C0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100" y="883597"/>
            <a:ext cx="2592121" cy="3614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2467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B48C6-244B-2721-F310-9BF567733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FDD8B8D-A909-E8BF-82B8-A05CFD8CF9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65042678-1FAF-C33C-35FF-F3A7925678EF}"/>
              </a:ext>
            </a:extLst>
          </p:cNvPr>
          <p:cNvSpPr/>
          <p:nvPr/>
        </p:nvSpPr>
        <p:spPr>
          <a:xfrm>
            <a:off x="147746" y="-177078"/>
            <a:ext cx="7269055" cy="8257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693192"/>
                </a:solidFill>
                <a:latin typeface="Open Sans"/>
              </a:rPr>
              <a:t>Dal </a:t>
            </a:r>
            <a:r>
              <a:rPr lang="en-US" sz="3200" b="1" dirty="0" err="1">
                <a:solidFill>
                  <a:srgbClr val="693192"/>
                </a:solidFill>
                <a:latin typeface="Open Sans"/>
              </a:rPr>
              <a:t>bisogno</a:t>
            </a:r>
            <a:r>
              <a:rPr lang="en-US" sz="3200" b="1" dirty="0">
                <a:solidFill>
                  <a:srgbClr val="693192"/>
                </a:solidFill>
                <a:latin typeface="Open Sans"/>
              </a:rPr>
              <a:t> </a:t>
            </a:r>
            <a:r>
              <a:rPr lang="en-US" sz="3200" b="1">
                <a:solidFill>
                  <a:srgbClr val="693192"/>
                </a:solidFill>
                <a:latin typeface="Open Sans"/>
              </a:rPr>
              <a:t>alla fiducia</a:t>
            </a:r>
            <a:endParaRPr lang="en-US" sz="3200" b="1" dirty="0">
              <a:solidFill>
                <a:srgbClr val="693192"/>
              </a:solidFill>
              <a:latin typeface="Open Sans"/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80D9422D-36CD-15C2-2BB6-C12EA1AE4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387631"/>
              </p:ext>
            </p:extLst>
          </p:nvPr>
        </p:nvGraphicFramePr>
        <p:xfrm>
          <a:off x="359508" y="650702"/>
          <a:ext cx="8565661" cy="3661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6975">
                  <a:extLst>
                    <a:ext uri="{9D8B030D-6E8A-4147-A177-3AD203B41FA5}">
                      <a16:colId xmlns:a16="http://schemas.microsoft.com/office/drawing/2014/main" val="2438594384"/>
                    </a:ext>
                  </a:extLst>
                </a:gridCol>
                <a:gridCol w="4248686">
                  <a:extLst>
                    <a:ext uri="{9D8B030D-6E8A-4147-A177-3AD203B41FA5}">
                      <a16:colId xmlns:a16="http://schemas.microsoft.com/office/drawing/2014/main" val="1895065747"/>
                    </a:ext>
                  </a:extLst>
                </a:gridCol>
              </a:tblGrid>
              <a:tr h="523113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PRIMA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DOPO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931180"/>
                  </a:ext>
                </a:extLst>
              </a:tr>
              <a:tr h="523113"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Firma: genitore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Firma: Direttore Raccolta Fondi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65666"/>
                  </a:ext>
                </a:extLst>
              </a:tr>
              <a:tr h="523113"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Contenuto: storia personale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Contenuto: storia personale che valida il metodo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913092"/>
                  </a:ext>
                </a:extLst>
              </a:tr>
              <a:tr h="523113"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Driver: dolore, urgenza, speranza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Driver: responsabilità, fiducia, lungimiranza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580586"/>
                  </a:ext>
                </a:extLst>
              </a:tr>
              <a:tr h="523113"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Approfondimento missione: slegato dal contenuto principale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Approfondimento missione: intrecciato al contenuto principale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889939"/>
                  </a:ext>
                </a:extLst>
              </a:tr>
              <a:tr h="523113"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Immagini: bambini, genitori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Immagini: bambini, genitori, ricercatori, infermieri di ricerca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140704"/>
                  </a:ext>
                </a:extLst>
              </a:tr>
              <a:tr h="523113"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CTA generica: «sostieni la ricerca di Fondazione Telethon»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CTA specifica: «aiutaci a mantenere la promessa di trasformare risultati di ricerca in terapie disponibili»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782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004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DDE3A-CB4E-C4DE-A9BE-37B2F43FB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2EE786D-ED55-2A34-0C2C-9AFE523F6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EB7600C-97C4-33E3-C797-D59582CC2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86"/>
            <a:ext cx="9143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Oggi vedremo insieme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958AB1F-3F7E-9C9C-87C3-734110689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1348404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Da dove siamo partiti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761F446-45E7-70A9-0770-BF0093009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193445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Cosa stavamo notando (senza giri di parole)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08D4EBC-397F-5F3D-EFE1-08F6B6655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291911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La scelta vera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E3B34E0-4E5B-8BFA-255E-EF8510386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25" y="1261737"/>
            <a:ext cx="342900" cy="635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3ECC7638-73BD-7E58-B50D-0B85A5310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25" y="2113128"/>
            <a:ext cx="431800" cy="6223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1245E0C-F9B3-7936-3765-64D63ABD6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425" y="2913719"/>
            <a:ext cx="482600" cy="58420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518D1E8D-06CB-CDEE-D1F4-5634D3DB57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725" y="3655509"/>
            <a:ext cx="495300" cy="5969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6F3E6A8-3641-D1BE-A819-8003B53F4E9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7481"/>
          <a:stretch/>
        </p:blipFill>
        <p:spPr>
          <a:xfrm>
            <a:off x="3182" y="4538429"/>
            <a:ext cx="9140818" cy="64366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1F62B08-9103-B4CD-687A-934895ECB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3688730"/>
            <a:ext cx="74707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dirty="0">
                <a:solidFill>
                  <a:schemeClr val="bg1"/>
                </a:solidFill>
                <a:latin typeface="Open Sans" pitchFamily="2" charset="0"/>
              </a:rPr>
              <a:t>Come i dati hanno reso tutto reale 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91757DD-B159-F142-4F58-7D96EE9CA637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</a:blip>
          <a:stretch>
            <a:fillRect/>
          </a:stretch>
        </p:blipFill>
        <p:spPr>
          <a:xfrm rot="5400000">
            <a:off x="177481" y="3530580"/>
            <a:ext cx="659575" cy="857448"/>
          </a:xfrm>
          <a:prstGeom prst="rect">
            <a:avLst/>
          </a:prstGeom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90C454E-C8EE-28B7-3353-743673D6D1DC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 flipV="1">
            <a:off x="1042683" y="4289092"/>
            <a:ext cx="3486771" cy="12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8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FEF21E49-657A-F2CA-82BC-068B48FA46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8" name="Text 0">
            <a:extLst>
              <a:ext uri="{FF2B5EF4-FFF2-40B4-BE49-F238E27FC236}">
                <a16:creationId xmlns:a16="http://schemas.microsoft.com/office/drawing/2014/main" id="{0AA39EB0-E6A9-4174-ADC8-5638E6B6B509}"/>
              </a:ext>
            </a:extLst>
          </p:cNvPr>
          <p:cNvSpPr/>
          <p:nvPr/>
        </p:nvSpPr>
        <p:spPr>
          <a:xfrm>
            <a:off x="472966" y="294572"/>
            <a:ext cx="560740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200" b="1" dirty="0">
                <a:solidFill>
                  <a:srgbClr val="693192"/>
                </a:solidFill>
                <a:latin typeface="Open Sans"/>
                <a:ea typeface="Mona Sans Semi Bold" pitchFamily="34" charset="-122"/>
                <a:cs typeface="Mona Sans Semi Bold" pitchFamily="34" charset="-120"/>
              </a:rPr>
              <a:t>La Strategia Data-Driven</a:t>
            </a:r>
            <a:endParaRPr lang="en-US" sz="3200" b="1" dirty="0">
              <a:solidFill>
                <a:srgbClr val="693192"/>
              </a:solidFill>
              <a:latin typeface="Open Sans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8CA899D4-91EB-4C0C-99E1-110DCC26956B}"/>
              </a:ext>
            </a:extLst>
          </p:cNvPr>
          <p:cNvSpPr/>
          <p:nvPr/>
        </p:nvSpPr>
        <p:spPr>
          <a:xfrm>
            <a:off x="472966" y="1115464"/>
            <a:ext cx="805617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Tradurre la visione — dal </a:t>
            </a:r>
            <a:r>
              <a:rPr lang="en-US" sz="1400" dirty="0" err="1">
                <a:latin typeface="Open Sans"/>
                <a:ea typeface="Funnel Sans" pitchFamily="34" charset="-122"/>
                <a:cs typeface="Funnel Sans" pitchFamily="34" charset="-120"/>
              </a:rPr>
              <a:t>linguaggio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 del “</a:t>
            </a:r>
            <a:r>
              <a:rPr lang="en-US" sz="1400" dirty="0" err="1">
                <a:latin typeface="Open Sans"/>
                <a:ea typeface="Funnel Sans" pitchFamily="34" charset="-122"/>
                <a:cs typeface="Funnel Sans" pitchFamily="34" charset="-120"/>
              </a:rPr>
              <a:t>bisogno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" </a:t>
            </a:r>
            <a:r>
              <a:rPr lang="en-US" sz="1400" dirty="0" err="1">
                <a:latin typeface="Open Sans"/>
                <a:ea typeface="Funnel Sans" pitchFamily="34" charset="-122"/>
                <a:cs typeface="Funnel Sans" pitchFamily="34" charset="-120"/>
              </a:rPr>
              <a:t>alla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 “fiducia" — in una strategia operativa concreta. Il data-mining non come estrazione di liste, ma come </a:t>
            </a:r>
            <a:r>
              <a:rPr lang="en-US" sz="1400" b="1" dirty="0">
                <a:latin typeface="Open Sans"/>
                <a:ea typeface="Funnel Sans" pitchFamily="34" charset="-122"/>
                <a:cs typeface="Funnel Sans" pitchFamily="34" charset="-120"/>
              </a:rPr>
              <a:t>ricerca comportamentale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.</a:t>
            </a:r>
            <a:endParaRPr lang="en-US" sz="1400" dirty="0">
              <a:latin typeface="Open Sans"/>
            </a:endParaRPr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BEC193DB-CCCC-4858-9B32-8EEDD9837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457" y="1823567"/>
            <a:ext cx="5232739" cy="3105648"/>
          </a:xfrm>
          <a:prstGeom prst="rect">
            <a:avLst/>
          </a:prstGeom>
        </p:spPr>
      </p:pic>
      <p:sp>
        <p:nvSpPr>
          <p:cNvPr id="18" name="Text 2">
            <a:extLst>
              <a:ext uri="{FF2B5EF4-FFF2-40B4-BE49-F238E27FC236}">
                <a16:creationId xmlns:a16="http://schemas.microsoft.com/office/drawing/2014/main" id="{8FE2EACA-0A2F-4575-A076-CEF53434FC8E}"/>
              </a:ext>
            </a:extLst>
          </p:cNvPr>
          <p:cNvSpPr/>
          <p:nvPr/>
        </p:nvSpPr>
        <p:spPr>
          <a:xfrm>
            <a:off x="5099505" y="3547041"/>
            <a:ext cx="2597487" cy="733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000" dirty="0">
                <a:latin typeface="Open Sans"/>
                <a:ea typeface="Mona Sans Semi Bold" pitchFamily="34" charset="-122"/>
                <a:cs typeface="Mona Sans Semi Bold" pitchFamily="34" charset="-120"/>
              </a:rPr>
              <a:t>Attivazione segmenti</a:t>
            </a:r>
            <a:endParaRPr lang="en-US" sz="1000" dirty="0">
              <a:latin typeface="Open Sans"/>
            </a:endParaRPr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8D096FED-C20B-4875-B803-338F9D5F778E}"/>
              </a:ext>
            </a:extLst>
          </p:cNvPr>
          <p:cNvSpPr/>
          <p:nvPr/>
        </p:nvSpPr>
        <p:spPr>
          <a:xfrm>
            <a:off x="3606186" y="3544928"/>
            <a:ext cx="2154836" cy="11004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000" dirty="0">
                <a:latin typeface="Open Sans"/>
                <a:ea typeface="Mona Sans Semi Bold" pitchFamily="34" charset="-122"/>
                <a:cs typeface="Mona Sans Semi Bold" pitchFamily="34" charset="-120"/>
              </a:rPr>
              <a:t>Identificazione propensione</a:t>
            </a:r>
            <a:endParaRPr lang="en-US" sz="1000" dirty="0">
              <a:latin typeface="Open Sans"/>
            </a:endParaRP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E2F907EB-A325-4DA2-AB75-71CA46AEAD1F}"/>
              </a:ext>
            </a:extLst>
          </p:cNvPr>
          <p:cNvSpPr/>
          <p:nvPr/>
        </p:nvSpPr>
        <p:spPr>
          <a:xfrm>
            <a:off x="1293337" y="3537047"/>
            <a:ext cx="3053471" cy="11004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000" dirty="0">
                <a:latin typeface="Open Sans"/>
                <a:ea typeface="Mona Sans Semi Bold" pitchFamily="34" charset="-122"/>
                <a:cs typeface="Mona Sans Semi Bold" pitchFamily="34" charset="-120"/>
              </a:rPr>
              <a:t>Analisi  comportamentale</a:t>
            </a:r>
            <a:endParaRPr lang="en-US" sz="1000" dirty="0">
              <a:latin typeface="Open Sans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EADDAA42-5DDC-4DCF-A458-FAC3FCEE7BA0}"/>
              </a:ext>
            </a:extLst>
          </p:cNvPr>
          <p:cNvSpPr/>
          <p:nvPr/>
        </p:nvSpPr>
        <p:spPr>
          <a:xfrm>
            <a:off x="1931533" y="4001914"/>
            <a:ext cx="4996772" cy="318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L'obiettivo: identificare non chi ha già donato per abitudine…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ma chi possiede un'</a:t>
            </a:r>
            <a:r>
              <a:rPr lang="en-US" sz="1400" b="1" dirty="0">
                <a:latin typeface="Open Sans"/>
                <a:ea typeface="Funnel Sans" pitchFamily="34" charset="-122"/>
                <a:cs typeface="Funnel Sans" pitchFamily="34" charset="-120"/>
              </a:rPr>
              <a:t>attitudine latente verso l'innovazione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.</a:t>
            </a:r>
            <a:endParaRPr lang="en-US" sz="1400" dirty="0">
              <a:latin typeface="Open Sans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224D83D-AFBB-44A4-996C-44BD4300B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553" y="137336"/>
            <a:ext cx="974042" cy="102274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36A73F6-FC2F-4F14-AB93-B82DC0415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780" y="3978490"/>
            <a:ext cx="5379720" cy="77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6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62D9223A-41C0-441B-A48A-2B54E0E831BE}"/>
              </a:ext>
            </a:extLst>
          </p:cNvPr>
          <p:cNvSpPr/>
          <p:nvPr/>
        </p:nvSpPr>
        <p:spPr>
          <a:xfrm>
            <a:off x="0" y="379439"/>
            <a:ext cx="914400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it-IT" sz="3200" b="1" dirty="0">
                <a:solidFill>
                  <a:srgbClr val="693192"/>
                </a:solidFill>
                <a:latin typeface="Open Sans"/>
              </a:rPr>
              <a:t>La Scienza dei Dati… </a:t>
            </a:r>
          </a:p>
          <a:p>
            <a:pPr algn="ctr"/>
            <a:r>
              <a:rPr lang="it-IT" sz="3200" b="1" dirty="0">
                <a:solidFill>
                  <a:srgbClr val="693192"/>
                </a:solidFill>
                <a:latin typeface="Open Sans"/>
              </a:rPr>
              <a:t>al servizio della Ricerca Scientifica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9463CD0-965E-400E-AEB6-AA58F782B1FE}"/>
              </a:ext>
            </a:extLst>
          </p:cNvPr>
          <p:cNvSpPr/>
          <p:nvPr/>
        </p:nvSpPr>
        <p:spPr>
          <a:xfrm>
            <a:off x="3314700" y="2192566"/>
            <a:ext cx="5593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latin typeface="Open Sans"/>
              </a:rPr>
              <a:t>- Modello Potenzialità dei </a:t>
            </a:r>
            <a:r>
              <a:rPr lang="it-IT" sz="2400" b="1" dirty="0" err="1">
                <a:latin typeface="Open Sans"/>
              </a:rPr>
              <a:t>Prospect</a:t>
            </a:r>
            <a:endParaRPr lang="it-IT" sz="2400" b="1" dirty="0">
              <a:latin typeface="Open San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34A19D0-7670-4B09-83BA-7A718E68A64C}"/>
              </a:ext>
            </a:extLst>
          </p:cNvPr>
          <p:cNvSpPr/>
          <p:nvPr/>
        </p:nvSpPr>
        <p:spPr>
          <a:xfrm>
            <a:off x="3508809" y="2870746"/>
            <a:ext cx="4808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Open Sans"/>
              </a:rPr>
              <a:t>- Segmentazione dei </a:t>
            </a:r>
            <a:r>
              <a:rPr lang="it-IT" sz="2400" b="1" dirty="0" err="1">
                <a:latin typeface="Open Sans"/>
              </a:rPr>
              <a:t>Lapsed</a:t>
            </a:r>
            <a:endParaRPr lang="it-IT" sz="2400" b="1" dirty="0">
              <a:latin typeface="Open San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5500A39-F9B8-40CB-B694-AE4F8A5659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27" t="18196" r="20920"/>
          <a:stretch/>
        </p:blipFill>
        <p:spPr>
          <a:xfrm>
            <a:off x="670560" y="2725226"/>
            <a:ext cx="1706880" cy="209464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EF21E49-657A-F2CA-82BC-068B48FA4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FDBCC96-49AA-442B-80F8-77777B8E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0500" y="214711"/>
            <a:ext cx="802904" cy="72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56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DAA8457B-49A1-4390-986B-3C66BB03A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580" y="3675234"/>
            <a:ext cx="6598919" cy="80602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EF21E49-657A-F2CA-82BC-068B48FA4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62D9223A-41C0-441B-A48A-2B54E0E831BE}"/>
              </a:ext>
            </a:extLst>
          </p:cNvPr>
          <p:cNvSpPr/>
          <p:nvPr/>
        </p:nvSpPr>
        <p:spPr>
          <a:xfrm>
            <a:off x="502095" y="364390"/>
            <a:ext cx="914400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200" b="1" dirty="0">
                <a:solidFill>
                  <a:srgbClr val="693192"/>
                </a:solidFill>
                <a:latin typeface="Open Sans"/>
              </a:rPr>
              <a:t>Risultato: la precisione batte la massa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0F54243E-2293-4A08-8CBB-CDA387CBFDA3}"/>
              </a:ext>
            </a:extLst>
          </p:cNvPr>
          <p:cNvSpPr/>
          <p:nvPr/>
        </p:nvSpPr>
        <p:spPr>
          <a:xfrm>
            <a:off x="496119" y="1191637"/>
            <a:ext cx="8151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63"/>
              </a:lnSpc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Il lavoro ha permesso a Fondazione Telethon di superare </a:t>
            </a:r>
            <a:r>
              <a:rPr lang="en-US" sz="1400" dirty="0" err="1">
                <a:latin typeface="Open Sans"/>
                <a:ea typeface="Funnel Sans" pitchFamily="34" charset="-122"/>
                <a:cs typeface="Funnel Sans" pitchFamily="34" charset="-120"/>
              </a:rPr>
              <a:t>il</a:t>
            </a: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 “plateau”. </a:t>
            </a: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91FE8BD9-0B25-471D-9AF9-A0D8C8F11D77}"/>
              </a:ext>
            </a:extLst>
          </p:cNvPr>
          <p:cNvSpPr/>
          <p:nvPr/>
        </p:nvSpPr>
        <p:spPr>
          <a:xfrm>
            <a:off x="1569720" y="3906649"/>
            <a:ext cx="5996940" cy="39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63"/>
              </a:lnSpc>
            </a:pPr>
            <a:r>
              <a:rPr lang="en-US" sz="1400" dirty="0">
                <a:latin typeface="Open Sans"/>
                <a:ea typeface="Funnel Sans" pitchFamily="34" charset="-122"/>
                <a:cs typeface="Funnel Sans" pitchFamily="34" charset="-120"/>
              </a:rPr>
              <a:t>La nostra missione è stata questa: </a:t>
            </a:r>
            <a:r>
              <a:rPr lang="en-US" sz="1400" b="1" dirty="0">
                <a:latin typeface="Open Sans"/>
                <a:ea typeface="Funnel Sans" pitchFamily="34" charset="-122"/>
                <a:cs typeface="Funnel Sans" pitchFamily="34" charset="-120"/>
              </a:rPr>
              <a:t>dare </a:t>
            </a:r>
            <a:r>
              <a:rPr lang="en-US" sz="1400" b="1" dirty="0" err="1">
                <a:latin typeface="Open Sans"/>
                <a:ea typeface="Funnel Sans" pitchFamily="34" charset="-122"/>
                <a:cs typeface="Funnel Sans" pitchFamily="34" charset="-120"/>
              </a:rPr>
              <a:t>alla</a:t>
            </a:r>
            <a:r>
              <a:rPr lang="en-US" sz="1400" b="1" dirty="0">
                <a:latin typeface="Open Sans"/>
                <a:ea typeface="Funnel Sans" pitchFamily="34" charset="-122"/>
                <a:cs typeface="Funnel Sans" pitchFamily="34" charset="-120"/>
              </a:rPr>
              <a:t> </a:t>
            </a:r>
            <a:r>
              <a:rPr lang="en-US" sz="1400" b="1" dirty="0" err="1">
                <a:latin typeface="Open Sans"/>
                <a:ea typeface="Funnel Sans" pitchFamily="34" charset="-122"/>
                <a:cs typeface="Funnel Sans" pitchFamily="34" charset="-120"/>
              </a:rPr>
              <a:t>ricerca</a:t>
            </a:r>
            <a:r>
              <a:rPr lang="en-US" sz="1400" b="1" dirty="0">
                <a:latin typeface="Open Sans"/>
                <a:ea typeface="Funnel Sans" pitchFamily="34" charset="-122"/>
                <a:cs typeface="Funnel Sans" pitchFamily="34" charset="-120"/>
              </a:rPr>
              <a:t> </a:t>
            </a:r>
            <a:r>
              <a:rPr lang="en-US" sz="1400" b="1" dirty="0" err="1">
                <a:latin typeface="Open Sans"/>
                <a:ea typeface="Funnel Sans" pitchFamily="34" charset="-122"/>
                <a:cs typeface="Funnel Sans" pitchFamily="34" charset="-120"/>
              </a:rPr>
              <a:t>scientifica</a:t>
            </a:r>
            <a:r>
              <a:rPr lang="en-US" sz="1400" b="1" dirty="0">
                <a:latin typeface="Open Sans"/>
                <a:ea typeface="Funnel Sans" pitchFamily="34" charset="-122"/>
                <a:cs typeface="Funnel Sans" pitchFamily="34" charset="-120"/>
              </a:rPr>
              <a:t> la scienza dei dati che merita per continuare a </a:t>
            </a:r>
            <a:r>
              <a:rPr lang="en-US" sz="1400" b="1" dirty="0" err="1">
                <a:latin typeface="Open Sans"/>
                <a:ea typeface="Funnel Sans" pitchFamily="34" charset="-122"/>
                <a:cs typeface="Funnel Sans" pitchFamily="34" charset="-120"/>
              </a:rPr>
              <a:t>correre</a:t>
            </a:r>
            <a:r>
              <a:rPr lang="en-US" sz="1400" b="1" dirty="0">
                <a:latin typeface="Open Sans"/>
                <a:ea typeface="Funnel Sans" pitchFamily="34" charset="-122"/>
                <a:cs typeface="Funnel Sans" pitchFamily="34" charset="-120"/>
              </a:rPr>
              <a:t>.</a:t>
            </a:r>
            <a:endParaRPr lang="en-US" sz="1400" b="1" dirty="0">
              <a:latin typeface="Open San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46AB825-2182-4E38-8F18-FC84F21BA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343" y="67440"/>
            <a:ext cx="329562" cy="88728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80F2AC4-E580-4670-B484-029338CE5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515" y="1825790"/>
            <a:ext cx="387985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28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A4E39E2B-8C12-4A4B-3C0B-A173F2547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9945239-D8F2-4C96-3FF1-B229A3724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86"/>
            <a:ext cx="9143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3 (+1) punti da tenere a mente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F76B241-4471-2D3D-FA39-794F3BCF5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8" y="995455"/>
            <a:ext cx="6937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Uscire dalla logica «abbiamo sempre fatto così»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15CD80F-29D8-9FEE-8A08-F4B89DA98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49" y="2909062"/>
            <a:ext cx="746757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Partire con la fine in testa </a:t>
            </a:r>
            <a:r>
              <a:rPr lang="it-IT" altLang="it-IT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ragionando su come stabilire una relazione duratura</a:t>
            </a:r>
            <a:endParaRPr lang="it-IT" altLang="it-IT" sz="2400" b="1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5B1CB46-EDE1-48C2-D0D6-E134E711B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063" y="1843790"/>
            <a:ext cx="693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Individuare gli elementi puri della propria missione </a:t>
            </a:r>
            <a:r>
              <a:rPr lang="it-IT" altLang="it-IT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trasformarli in un asset</a:t>
            </a:r>
            <a:endParaRPr lang="it-IT" altLang="it-IT" sz="2400" b="1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EC31C819-838B-27AD-AAC8-C637B46D2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25" y="970227"/>
            <a:ext cx="342900" cy="635000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6B0FB618-D3C6-88FD-568F-0A5F4404F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40" y="1903984"/>
            <a:ext cx="431800" cy="622300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3A0D3FDF-4E8D-522C-3A3E-DE234EE2D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425" y="3012613"/>
            <a:ext cx="482600" cy="5842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7D30176-415C-D757-5CB9-BB048137A8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83D6C87-E299-DC41-EB76-76871DF51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635" y="3918742"/>
            <a:ext cx="342900" cy="635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24F8195-779A-7E90-4DF9-431E7DA17FD9}"/>
              </a:ext>
            </a:extLst>
          </p:cNvPr>
          <p:cNvSpPr txBox="1"/>
          <p:nvPr/>
        </p:nvSpPr>
        <p:spPr>
          <a:xfrm>
            <a:off x="1478785" y="394711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340D4E0-8CC6-9441-8492-8349E0828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8485" y="3994744"/>
            <a:ext cx="7143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Farsi guidare dai dati </a:t>
            </a:r>
            <a:r>
              <a:rPr lang="it-IT" altLang="it-IT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conquistare nuovi traguardi</a:t>
            </a:r>
            <a:endParaRPr lang="it-IT" altLang="it-IT" sz="2400" b="1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156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A4E39E2B-8C12-4A4B-3C0B-A173F2547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" y="0"/>
            <a:ext cx="9140818" cy="5143500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9945239-D8F2-4C96-3FF1-B229A3724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86"/>
            <a:ext cx="9143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Sentiamoci qui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5B1CB46-EDE1-48C2-D0D6-E134E711B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313" y="1499295"/>
            <a:ext cx="64984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b="1" dirty="0">
                <a:solidFill>
                  <a:schemeClr val="bg1"/>
                </a:solidFill>
                <a:latin typeface="Open Sans ExtraBold" pitchFamily="2" charset="0"/>
                <a:ea typeface="Open Sans" pitchFamily="2" charset="0"/>
                <a:cs typeface="Open Sans" pitchFamily="2" charset="0"/>
              </a:rPr>
              <a:t>Mariangela Cappiello</a:t>
            </a:r>
            <a:br>
              <a:rPr lang="it-IT" altLang="it-IT" sz="24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it-IT" altLang="it-IT" sz="24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mcappiello@fondazionetelethon.it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3CD934F-B1CA-20F1-8C74-2EA1FE3ABF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481"/>
          <a:stretch/>
        </p:blipFill>
        <p:spPr>
          <a:xfrm>
            <a:off x="0" y="4498040"/>
            <a:ext cx="9140818" cy="64366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CDEEA0E-95C6-5FF7-1F45-1F7BADAA7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350238">
            <a:off x="1369320" y="1601780"/>
            <a:ext cx="541879" cy="61376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FC88AD4-E425-0F1B-D993-EDE1EB364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350238">
            <a:off x="1364329" y="3116062"/>
            <a:ext cx="541879" cy="613762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0A88CC2-6885-2C77-19CB-028EADEA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313" y="3012089"/>
            <a:ext cx="64984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Andrea Ercoli </a:t>
            </a:r>
            <a:br>
              <a:rPr lang="it-IT" altLang="it-IT" sz="24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it-IT" altLang="it-IT" sz="24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a.ercoli@dataprosper.it</a:t>
            </a:r>
            <a:endParaRPr lang="it-IT" altLang="it-IT" sz="24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753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1B10F38-DE8C-CD40-AF30-7D8BA3F8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808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30813</TotalTime>
  <Words>789</Words>
  <Application>Microsoft Office PowerPoint</Application>
  <PresentationFormat>Presentazione su schermo (16:9)</PresentationFormat>
  <Paragraphs>106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4" baseType="lpstr">
      <vt:lpstr>Arial</vt:lpstr>
      <vt:lpstr>Calibri</vt:lpstr>
      <vt:lpstr>Funnel Sans</vt:lpstr>
      <vt:lpstr>Mona Sans Semi Bold</vt:lpstr>
      <vt:lpstr>Open Sans</vt:lpstr>
      <vt:lpstr>Open Sans ExtraBold</vt:lpstr>
      <vt:lpstr>Open Sans Light</vt:lpstr>
      <vt:lpstr>Symbol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Admin</cp:lastModifiedBy>
  <cp:revision>68</cp:revision>
  <dcterms:created xsi:type="dcterms:W3CDTF">2022-03-21T16:37:25Z</dcterms:created>
  <dcterms:modified xsi:type="dcterms:W3CDTF">2026-05-11T07:20:38Z</dcterms:modified>
</cp:coreProperties>
</file>