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63" r:id="rId3"/>
    <p:sldId id="299" r:id="rId4"/>
    <p:sldId id="300" r:id="rId5"/>
    <p:sldId id="262" r:id="rId6"/>
    <p:sldId id="270" r:id="rId7"/>
    <p:sldId id="278" r:id="rId8"/>
    <p:sldId id="279" r:id="rId9"/>
    <p:sldId id="281" r:id="rId10"/>
    <p:sldId id="280" r:id="rId11"/>
    <p:sldId id="277" r:id="rId12"/>
    <p:sldId id="282" r:id="rId13"/>
    <p:sldId id="286" r:id="rId14"/>
    <p:sldId id="287" r:id="rId15"/>
    <p:sldId id="288" r:id="rId16"/>
    <p:sldId id="289" r:id="rId17"/>
    <p:sldId id="290" r:id="rId18"/>
    <p:sldId id="291" r:id="rId19"/>
    <p:sldId id="293" r:id="rId20"/>
    <p:sldId id="285" r:id="rId21"/>
    <p:sldId id="294" r:id="rId22"/>
    <p:sldId id="271" r:id="rId23"/>
    <p:sldId id="297" r:id="rId24"/>
    <p:sldId id="283" r:id="rId25"/>
    <p:sldId id="275" r:id="rId26"/>
    <p:sldId id="267" r:id="rId27"/>
    <p:sldId id="298" r:id="rId28"/>
    <p:sldId id="264" r:id="rId29"/>
    <p:sldId id="265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273"/>
    <a:srgbClr val="E89E38"/>
    <a:srgbClr val="8CC63F"/>
    <a:srgbClr val="693192"/>
    <a:srgbClr val="F1F1F1"/>
    <a:srgbClr val="F7F7F7"/>
    <a:srgbClr val="006699"/>
    <a:srgbClr val="F59A02"/>
    <a:srgbClr val="EE248B"/>
    <a:srgbClr val="F4E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63720" autoAdjust="0"/>
  </p:normalViewPr>
  <p:slideViewPr>
    <p:cSldViewPr snapToGrid="0" snapToObjects="1">
      <p:cViewPr varScale="1">
        <p:scale>
          <a:sx n="55" d="100"/>
          <a:sy n="55" d="100"/>
        </p:scale>
        <p:origin x="175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5D76C-827A-40C0-9B17-5FEB05634A3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5A97E-6355-419F-9EEF-64CFF0A7EC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71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33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aziende vogliono che i loro contenuti, marketing e pubblicità creino un'esperienza utente positiva per il loro pubblico. Vogliono anche che i potenziali clienti vedano i loro contenuti su motori di ricerca, blog, e-mail, piattaforme di social media, piattaforme video e audio e stampa tradizionale o televisione con cui i clienti interagiscono ogni giorno. Una strategia di marketing multicanale promuove l'esperienza del marchio e il coinvolgimento dei clienti fedeli che desiderano esperienze personalizzate. La strategia dovrebbe essere sia sottile che aggressiva per garantire il giusto marketing mix.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335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Ricerca presentata su</a:t>
            </a:r>
            <a:br>
              <a:rPr lang="en-US" dirty="0"/>
            </a:br>
            <a:r>
              <a:rPr lang="en-US" b="0" i="0" u="sng" dirty="0">
                <a:solidFill>
                  <a:srgbClr val="505050"/>
                </a:solidFill>
                <a:effectLst/>
                <a:latin typeface="NexusSans"/>
              </a:rPr>
              <a:t>International Journal of Research in Marketing</a:t>
            </a:r>
            <a:endParaRPr lang="it-IT" b="0" i="0" u="sng" dirty="0">
              <a:solidFill>
                <a:srgbClr val="505050"/>
              </a:solidFill>
              <a:effectLst/>
              <a:latin typeface="NexusSans"/>
            </a:endParaRPr>
          </a:p>
          <a:p>
            <a:endParaRPr lang="it-IT" dirty="0"/>
          </a:p>
          <a:p>
            <a:r>
              <a:rPr lang="it-IT" dirty="0"/>
              <a:t>Studiosi cinese e americani</a:t>
            </a:r>
          </a:p>
          <a:p>
            <a:r>
              <a:rPr lang="it-IT" dirty="0"/>
              <a:t>Particolarmente interessante è la metodologia applicata a questa ricerca strutturata in due macro-studi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55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296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 il primo studio, abbiamo l'obiettivo di indagare come le mail dirette influenzano le metriche delle attività dei consumatori, sia online che offline, nelle diverse fasi del </a:t>
            </a:r>
            <a:r>
              <a:rPr lang="it-IT" dirty="0" err="1"/>
              <a:t>funnel</a:t>
            </a:r>
            <a:r>
              <a:rPr lang="it-IT" dirty="0"/>
              <a:t> di acquisto nel tempo analizzando i dati quasi-sperimentali di una grande compagnia assicurativa europea.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Parte alta del </a:t>
            </a:r>
            <a:r>
              <a:rPr lang="it-IT" dirty="0" err="1"/>
              <a:t>funnel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154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433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268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819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631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663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240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Perché parliamo di </a:t>
            </a:r>
            <a:r>
              <a:rPr lang="it-IT" b="1" dirty="0" err="1"/>
              <a:t>Multichannel</a:t>
            </a:r>
            <a:r>
              <a:rPr lang="it-IT" b="1" dirty="0"/>
              <a:t>?</a:t>
            </a:r>
          </a:p>
          <a:p>
            <a:r>
              <a:rPr lang="it-IT" dirty="0"/>
              <a:t>Il mondo è pieno di campagne che toccano più canali. Noi partiamo da una considerazione. Aggiungere un canale di contatto ad uno esistente rende più performante il processo (acquisizione o fidelizzazione che sia). Ma, in Italia, fino a poco tempo fa le campagne di acquisizione attraverso il canale postale erano (per svariate ragioni) separate da quelle digitali.</a:t>
            </a:r>
          </a:p>
          <a:p>
            <a:r>
              <a:rPr lang="it-IT" b="1" dirty="0"/>
              <a:t>Da dove Partiamo? </a:t>
            </a:r>
            <a:r>
              <a:rPr lang="it-IT" dirty="0"/>
              <a:t>Target tipico del DM postale. E’ più di 20 anni che conosciamo i comportamenti dei tipici gruppi di persone che donano alle associazioni. Vediamo chi sono 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Come sono divise le fasce di persone per età e macro-comportamenti.  Baby Boomers 1944-1964 (78-58) – Generazione X 1965-1979 (57-43)  Generazione Y </a:t>
            </a:r>
            <a:r>
              <a:rPr lang="it-IT" dirty="0" err="1"/>
              <a:t>millenials</a:t>
            </a:r>
            <a:r>
              <a:rPr lang="it-IT" dirty="0"/>
              <a:t> 1980-1994 (42-28)  Generazione Z dopo 1995 (27-). Come dicevo il target postale è tipico dei baby boomers e più anziani ……..ed è anche il tipico target che sostiene TUTTE le organizzazioni attraverso i canali tipici di raccolta fondi. Sono la parte (di molto) più fedele ed importante</a:t>
            </a:r>
            <a:r>
              <a:rPr lang="it-IT" b="1" dirty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62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758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546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319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158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5840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8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Perché parliamo di </a:t>
            </a:r>
            <a:r>
              <a:rPr lang="it-IT" b="1" dirty="0" err="1"/>
              <a:t>Multichannel</a:t>
            </a:r>
            <a:r>
              <a:rPr lang="it-IT" b="1" dirty="0"/>
              <a:t>?</a:t>
            </a:r>
          </a:p>
          <a:p>
            <a:r>
              <a:rPr lang="it-IT" altLang="it-IT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Trend sociologici </a:t>
            </a:r>
            <a:r>
              <a:rPr lang="it-IT" dirty="0"/>
              <a:t>La pandemia ha </a:t>
            </a:r>
            <a:r>
              <a:rPr lang="it-IT" dirty="0" err="1"/>
              <a:t>accellerato</a:t>
            </a:r>
            <a:r>
              <a:rPr lang="it-IT" dirty="0"/>
              <a:t> la transizione digitale. Ha modificato significativamente i comportamenti di sostegno al terzo settore da parte dei baby boomers grazie ad un utilizzo estensivo dei vari tipi di device (smartphone, </a:t>
            </a:r>
            <a:r>
              <a:rPr lang="it-IT" dirty="0" err="1"/>
              <a:t>ipad</a:t>
            </a:r>
            <a:r>
              <a:rPr lang="it-IT" dirty="0"/>
              <a:t>, pc, tablet, </a:t>
            </a:r>
            <a:r>
              <a:rPr lang="it-IT" dirty="0" err="1"/>
              <a:t>etc</a:t>
            </a:r>
            <a:r>
              <a:rPr lang="it-IT" dirty="0"/>
              <a:t>) di piattaforme social (www, FB IG </a:t>
            </a:r>
            <a:r>
              <a:rPr lang="it-IT" dirty="0" err="1"/>
              <a:t>twitter</a:t>
            </a:r>
            <a:r>
              <a:rPr lang="it-IT" dirty="0"/>
              <a:t> </a:t>
            </a:r>
            <a:r>
              <a:rPr lang="it-IT" dirty="0" err="1"/>
              <a:t>etc</a:t>
            </a:r>
            <a:r>
              <a:rPr lang="it-IT" dirty="0"/>
              <a:t> </a:t>
            </a:r>
            <a:r>
              <a:rPr lang="it-IT" dirty="0" err="1"/>
              <a:t>etc</a:t>
            </a:r>
            <a:r>
              <a:rPr lang="it-IT" dirty="0"/>
              <a:t>) e di sistemi di pagamento (donazione) online. </a:t>
            </a:r>
            <a:r>
              <a:rPr lang="it-IT" b="1" dirty="0"/>
              <a:t>Metodologia. </a:t>
            </a:r>
            <a:r>
              <a:rPr lang="it-IT" b="0" dirty="0"/>
              <a:t>Partendo da una base dati monocanale (postale) storica e quantitativamente importante ed in continua evoluzione (82 M di individui nei 22 anni di raccolta dati) abbiamo confrontato il nostro DB con più tecniche statistico-metodologiche che comprendono dati di geomarketing – dati da banche dati </a:t>
            </a:r>
            <a:r>
              <a:rPr lang="it-IT" b="0" dirty="0" err="1"/>
              <a:t>istat</a:t>
            </a:r>
            <a:r>
              <a:rPr lang="it-IT" b="0" dirty="0"/>
              <a:t> – banche pubbliche camerali, categoriche e catastali e banche dati di terzi (tipicamente multicanali). Partendo da questo studio abbiamo definito che non tutti i baby boomers sono diventati digitali ma che una parte di essi è migrata verso l’online. Ecco cosa abbiamo fatto nell’ultimo anno. Ve lo presenta Fiorenza Castelvetere account director in </a:t>
            </a:r>
            <a:r>
              <a:rPr lang="it-IT" b="0" dirty="0" err="1"/>
              <a:t>DataProsper</a:t>
            </a:r>
            <a:r>
              <a:rPr lang="it-IT" b="0" dirty="0"/>
              <a:t> che ha promosso e monitorato lo sviluppo dei processi multicanale.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66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Grazie Sebastiano per questa presentazione. Quello che farò è riprendere alcuni concetti  chiave del marketing multicanale, mostrarvi uno studio nel contesto profit e farvi vedere i risultati di una campagna su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prospect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Partiamo dal definire cosa sia il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multichannel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marketing. Non è altro che una vista del marketing che mette in relazione diverse tattiche tradizionali offline come la posta diretta, tv e i canali online al marketing mix offre ai marketer</a:t>
            </a:r>
          </a:p>
          <a:p>
            <a:pPr fontAlgn="base"/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Fundarising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913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Non c’è un canale meglio </a:t>
            </a:r>
            <a:r>
              <a:rPr lang="it-IT" dirty="0">
                <a:sym typeface="Wingdings" panose="05000000000000000000" pitchFamily="2" charset="2"/>
              </a:rPr>
              <a:t> relativo al target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52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Sfida che noi tutti abbiamo</a:t>
            </a:r>
          </a:p>
          <a:p>
            <a:r>
              <a:rPr lang="it-IT" dirty="0"/>
              <a:t>Corrette integrazioni e interazioni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524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Funnel</a:t>
            </a:r>
            <a:r>
              <a:rPr lang="it-IT" dirty="0"/>
              <a:t> - &gt; studio del marketing e comunicazione</a:t>
            </a:r>
          </a:p>
          <a:p>
            <a:r>
              <a:rPr lang="it-IT" dirty="0" err="1"/>
              <a:t>Awarness</a:t>
            </a:r>
            <a:r>
              <a:rPr lang="it-IT" dirty="0"/>
              <a:t> (consapevolezza) </a:t>
            </a:r>
            <a:r>
              <a:rPr lang="it-IT" dirty="0">
                <a:sym typeface="Wingdings" panose="05000000000000000000" pitchFamily="2" charset="2"/>
              </a:rPr>
              <a:t> acquisto mondo profit (es. classico </a:t>
            </a:r>
            <a:r>
              <a:rPr lang="it-IT" dirty="0" err="1">
                <a:sym typeface="Wingdings" panose="05000000000000000000" pitchFamily="2" charset="2"/>
              </a:rPr>
              <a:t>dell’ikea</a:t>
            </a:r>
            <a:r>
              <a:rPr lang="it-IT" dirty="0">
                <a:sym typeface="Wingdings" panose="05000000000000000000" pitchFamily="2" charset="2"/>
              </a:rPr>
              <a:t> e del percorso). </a:t>
            </a:r>
          </a:p>
          <a:p>
            <a:r>
              <a:rPr lang="it-IT" dirty="0">
                <a:sym typeface="Wingdings" panose="05000000000000000000" pitchFamily="2" charset="2"/>
              </a:rPr>
              <a:t>Tipici di questi passaggi sono alcuni canali specifici</a:t>
            </a:r>
          </a:p>
          <a:p>
            <a:r>
              <a:rPr lang="it-IT" dirty="0">
                <a:sym typeface="Wingdings" panose="05000000000000000000" pitchFamily="2" charset="2"/>
              </a:rPr>
              <a:t>Canali per colpire il nostro target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84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dell“imbuto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con delle fasi successive all’acquisto, che possano garantire la piena soddisfazione del cliente e il vero successo del brand sul lungo periodo. 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fidelizzazione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00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5A97E-6355-419F-9EEF-64CFF0A7EC1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53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06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77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664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49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80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47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21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907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138C854-43D5-7646-B9E1-8805722E84DB}"/>
              </a:ext>
            </a:extLst>
          </p:cNvPr>
          <p:cNvSpPr/>
          <p:nvPr userDrawn="1"/>
        </p:nvSpPr>
        <p:spPr>
          <a:xfrm>
            <a:off x="0" y="0"/>
            <a:ext cx="9144000" cy="691200"/>
          </a:xfrm>
          <a:prstGeom prst="rect">
            <a:avLst/>
          </a:prstGeom>
          <a:solidFill>
            <a:srgbClr val="E89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01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ol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C893A8A-5C21-2241-B21E-D9E3711EE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7055"/>
          <a:stretch/>
        </p:blipFill>
        <p:spPr>
          <a:xfrm>
            <a:off x="0" y="4477657"/>
            <a:ext cx="9144000" cy="66584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0C7C623-F2EA-5A49-9602-4A6B29D07E02}"/>
              </a:ext>
            </a:extLst>
          </p:cNvPr>
          <p:cNvSpPr/>
          <p:nvPr userDrawn="1"/>
        </p:nvSpPr>
        <p:spPr>
          <a:xfrm>
            <a:off x="0" y="0"/>
            <a:ext cx="9144000" cy="691200"/>
          </a:xfrm>
          <a:prstGeom prst="rect">
            <a:avLst/>
          </a:prstGeom>
          <a:solidFill>
            <a:srgbClr val="E89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17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ol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C893A8A-5C21-2241-B21E-D9E3711EE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7055"/>
          <a:stretch/>
        </p:blipFill>
        <p:spPr>
          <a:xfrm>
            <a:off x="0" y="4477657"/>
            <a:ext cx="9144000" cy="6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0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31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0AEBB-7C89-AC45-A09F-A9A91612161A}" type="datetimeFigureOut">
              <a:rPr lang="it-IT" smtClean="0"/>
              <a:t>16/06/2022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E0E07-20F5-5944-B102-9BED4870C9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96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3.gi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2.gif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harityengine.net/multi-channel-fundraising" TargetMode="External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hatra.com/books/ultimate-guide-to-customer-service-channels/02-how-to-choose-the-right-channel-for-your-business/" TargetMode="External"/><Relationship Id="rId5" Type="http://schemas.openxmlformats.org/officeDocument/2006/relationships/hyperlink" Target="https://www.mailing.com/blog/direct-mail-and-multi-channel-marketing/" TargetMode="External"/><Relationship Id="rId4" Type="http://schemas.openxmlformats.org/officeDocument/2006/relationships/hyperlink" Target="https://www.sciencedirect.com/science/article/pii/S016781162030100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1.gif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gif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>
            <a:extLst>
              <a:ext uri="{FF2B5EF4-FFF2-40B4-BE49-F238E27FC236}">
                <a16:creationId xmlns:a16="http://schemas.microsoft.com/office/drawing/2014/main" id="{04E0BCE8-2E7F-044D-B081-DCEEF671CA13}"/>
              </a:ext>
            </a:extLst>
          </p:cNvPr>
          <p:cNvSpPr/>
          <p:nvPr/>
        </p:nvSpPr>
        <p:spPr>
          <a:xfrm>
            <a:off x="-1599" y="0"/>
            <a:ext cx="9145600" cy="5143499"/>
          </a:xfrm>
          <a:prstGeom prst="rect">
            <a:avLst/>
          </a:prstGeom>
          <a:solidFill>
            <a:srgbClr val="69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3A75BE-7E6B-8049-9A97-98B56146A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949" y="1107232"/>
            <a:ext cx="5653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59A0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Campagne </a:t>
            </a:r>
            <a:r>
              <a:rPr lang="it-IT" altLang="it-IT" sz="3600" b="1" dirty="0" err="1">
                <a:solidFill>
                  <a:srgbClr val="F59A0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prospect</a:t>
            </a:r>
            <a:r>
              <a:rPr lang="it-IT" altLang="it-IT" sz="3600" b="1" dirty="0">
                <a:solidFill>
                  <a:srgbClr val="F59A0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multi-</a:t>
            </a:r>
            <a:r>
              <a:rPr lang="it-IT" altLang="it-IT" sz="3600" b="1" dirty="0" err="1">
                <a:solidFill>
                  <a:srgbClr val="F59A0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channel</a:t>
            </a:r>
            <a:r>
              <a:rPr lang="it-IT" altLang="it-IT" sz="3600" b="1" dirty="0">
                <a:solidFill>
                  <a:srgbClr val="F59A0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ED7FF2-1E2E-8D45-ADF3-435EDD6F2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949" y="4174453"/>
            <a:ext cx="58071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Sebastiano Moneta &amp; Fiorenza Castelvetere</a:t>
            </a:r>
          </a:p>
          <a:p>
            <a:pPr eaLnBrk="1" hangingPunct="1"/>
            <a:r>
              <a:rPr lang="it-IT" altLang="it-IT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DataProsper </a:t>
            </a:r>
            <a:r>
              <a:rPr lang="it-IT" altLang="it-IT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Srl</a:t>
            </a:r>
            <a:endParaRPr lang="it-IT" altLang="it-IT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0C374D9D-4CE3-EB41-B56D-170DF0A24595}"/>
              </a:ext>
            </a:extLst>
          </p:cNvPr>
          <p:cNvSpPr/>
          <p:nvPr/>
        </p:nvSpPr>
        <p:spPr>
          <a:xfrm>
            <a:off x="0" y="0"/>
            <a:ext cx="2574000" cy="5144400"/>
          </a:xfrm>
          <a:prstGeom prst="rect">
            <a:avLst/>
          </a:prstGeom>
          <a:solidFill>
            <a:srgbClr val="F59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EBD2BE5-F2AC-4D47-BC42-F09AD97282C7}"/>
              </a:ext>
            </a:extLst>
          </p:cNvPr>
          <p:cNvSpPr/>
          <p:nvPr/>
        </p:nvSpPr>
        <p:spPr>
          <a:xfrm>
            <a:off x="0" y="1197251"/>
            <a:ext cx="2574000" cy="3943514"/>
          </a:xfrm>
          <a:prstGeom prst="rect">
            <a:avLst/>
          </a:prstGeom>
          <a:solidFill>
            <a:srgbClr val="EE2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652B9396-C0C0-9B43-A6F2-8DB70AAE7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7397"/>
            <a:ext cx="2574000" cy="343200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2122F77-F926-0741-AEA1-C946209D3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51" y="306980"/>
            <a:ext cx="20812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380"/>
              </a:lnSpc>
            </a:pPr>
            <a:r>
              <a:rPr lang="it-IT" altLang="it-IT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Festival </a:t>
            </a:r>
            <a:r>
              <a:rPr lang="it-IT" altLang="it-IT" sz="24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del</a:t>
            </a:r>
          </a:p>
          <a:p>
            <a:pPr eaLnBrk="1" hangingPunct="1">
              <a:lnSpc>
                <a:spcPts val="2380"/>
              </a:lnSpc>
            </a:pPr>
            <a:r>
              <a:rPr lang="it-IT" altLang="it-IT" sz="2400" b="1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fundraising</a:t>
            </a:r>
            <a:endParaRPr lang="it-IT" altLang="it-IT" sz="2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E4DA509-C16D-0C4A-9ED2-AB3845B51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83" y="1231005"/>
            <a:ext cx="1723031" cy="47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600"/>
              </a:lnSpc>
            </a:pPr>
            <a: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• 7 • 8 GIUGNO </a:t>
            </a:r>
            <a:r>
              <a:rPr lang="it-IT" altLang="it-IT" sz="1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pPr algn="ctr" eaLnBrk="1" hangingPunct="1">
              <a:lnSpc>
                <a:spcPts val="1600"/>
              </a:lnSpc>
            </a:pPr>
            <a:r>
              <a:rPr lang="it-IT" altLang="it-IT" sz="1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PALA</a:t>
            </a:r>
            <a:r>
              <a:rPr lang="it-IT" altLang="it-IT" sz="1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RICCIONE</a:t>
            </a:r>
          </a:p>
        </p:txBody>
      </p:sp>
    </p:spTree>
    <p:extLst>
      <p:ext uri="{BB962C8B-B14F-4D97-AF65-F5344CB8AC3E}">
        <p14:creationId xmlns:p14="http://schemas.microsoft.com/office/powerpoint/2010/main" val="200314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33" grpId="1" animBg="1"/>
      <p:bldP spid="34" grpId="0" animBg="1"/>
      <p:bldP spid="36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3042B6-24F3-1446-8516-95292A76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" y="285183"/>
            <a:ext cx="2496820" cy="43422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1CED7E-71F5-EF49-A2EA-193F649F0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415" y="285183"/>
            <a:ext cx="2496820" cy="434229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7EDC48F-E673-5644-B0B4-AB9F9F54E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767" y="4273733"/>
            <a:ext cx="230463" cy="460926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4F806660-7EF9-E74B-95E2-E9CA0B2D6672}"/>
              </a:ext>
            </a:extLst>
          </p:cNvPr>
          <p:cNvGrpSpPr/>
          <p:nvPr/>
        </p:nvGrpSpPr>
        <p:grpSpPr>
          <a:xfrm>
            <a:off x="2941778" y="-191307"/>
            <a:ext cx="3260443" cy="5117084"/>
            <a:chOff x="2941778" y="-191307"/>
            <a:chExt cx="3260443" cy="5117084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66ABD3E3-D356-5F47-97D8-CF3FF193E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41778" y="-191307"/>
              <a:ext cx="3260443" cy="5117084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AF26459-9045-FC43-93B2-EC44DA7A2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6768" y="-77753"/>
              <a:ext cx="230463" cy="460926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22A4DAC-C952-7644-882E-79B076199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516725" y="935359"/>
              <a:ext cx="169815" cy="33962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7E3592D-EB01-F043-8E45-787C1981B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5346910" y="1446281"/>
              <a:ext cx="169815" cy="33962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76FA6175-56AE-8E48-9CBE-6773E8AF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559952" y="3431922"/>
              <a:ext cx="169814" cy="33962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459A8B3-5485-DA4E-AE08-EED0DF74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359660" y="2967263"/>
              <a:ext cx="169814" cy="339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7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6F7C3BF-1B00-2540-9607-1E64DA62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892" y="2743962"/>
            <a:ext cx="1905000" cy="1905000"/>
          </a:xfrm>
          <a:prstGeom prst="rect">
            <a:avLst/>
          </a:prstGeom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727" y="1498076"/>
            <a:ext cx="5271165" cy="27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71463" indent="-263525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Generare più contatti creando più punti di contatto - online e offline</a:t>
            </a:r>
          </a:p>
          <a:p>
            <a:pPr marL="271463" indent="-263525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Costruire o rafforzare il brand </a:t>
            </a:r>
          </a:p>
          <a:p>
            <a:pPr marL="271463" indent="-263525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Raggiungere un pubblico più ampio</a:t>
            </a:r>
          </a:p>
          <a:p>
            <a:pPr marL="271463" indent="-263525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Ottenere tassi di risposta più alti</a:t>
            </a:r>
          </a:p>
          <a:p>
            <a:pPr marL="271463" indent="-263525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Esperienza positiva </a:t>
            </a:r>
          </a:p>
        </p:txBody>
      </p:sp>
    </p:spTree>
    <p:extLst>
      <p:ext uri="{BB962C8B-B14F-4D97-AF65-F5344CB8AC3E}">
        <p14:creationId xmlns:p14="http://schemas.microsoft.com/office/powerpoint/2010/main" val="10063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534CB3-2E1D-D048-97B2-B68AA95CE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1625" y="1378879"/>
            <a:ext cx="3619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25" y="1974033"/>
            <a:ext cx="4729099" cy="210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76213" indent="0">
              <a:spcAft>
                <a:spcPts val="600"/>
              </a:spcAft>
              <a:buNone/>
            </a:pPr>
            <a:r>
              <a:rPr lang="en-US" sz="2000" dirty="0">
                <a:solidFill>
                  <a:srgbClr val="EE248B"/>
                </a:solidFill>
              </a:rPr>
              <a:t>Do offline and online go hand in hand? </a:t>
            </a:r>
          </a:p>
          <a:p>
            <a:pPr marL="176213" indent="0">
              <a:spcAft>
                <a:spcPts val="600"/>
              </a:spcAft>
              <a:buNone/>
            </a:pPr>
            <a:r>
              <a:rPr lang="en-US" sz="2000" dirty="0">
                <a:solidFill>
                  <a:srgbClr val="EE248B"/>
                </a:solidFill>
              </a:rPr>
              <a:t>Cross-channel and synergy effects of direct mailing and display advertising?</a:t>
            </a:r>
          </a:p>
          <a:p>
            <a:pPr marL="176213" indent="0" algn="r">
              <a:lnSpc>
                <a:spcPct val="200000"/>
              </a:lnSpc>
              <a:spcAft>
                <a:spcPts val="600"/>
              </a:spcAft>
              <a:buNone/>
            </a:pP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Jungsil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 Choi, Hyun Young Park</a:t>
            </a:r>
          </a:p>
          <a:p>
            <a:pPr marL="17621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791" y="1448365"/>
            <a:ext cx="494549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271463" indent="-263525">
              <a:spcAft>
                <a:spcPts val="1200"/>
              </a:spcAft>
              <a:buNone/>
            </a:pPr>
            <a:r>
              <a:rPr lang="en-US" sz="2000" b="1" dirty="0" err="1">
                <a:solidFill>
                  <a:srgbClr val="E62273"/>
                </a:solidFill>
              </a:rPr>
              <a:t>Obiettivi</a:t>
            </a:r>
            <a:r>
              <a:rPr lang="en-US" sz="2000" dirty="0">
                <a:solidFill>
                  <a:srgbClr val="E62273"/>
                </a:solidFill>
              </a:rPr>
              <a:t>:</a:t>
            </a:r>
          </a:p>
          <a:p>
            <a:pPr marL="271463" indent="-263525">
              <a:spcAft>
                <a:spcPts val="1200"/>
              </a:spcAft>
              <a:buClr>
                <a:srgbClr val="EE248B"/>
              </a:buClr>
              <a:buFont typeface="+mj-lt"/>
              <a:buAutoNum type="arabicPeriod"/>
            </a:pPr>
            <a:r>
              <a:rPr lang="it-IT" sz="2000" dirty="0"/>
              <a:t>Esaminare l'efficacia del </a:t>
            </a:r>
            <a:r>
              <a:rPr lang="it-IT" sz="2000" dirty="0" err="1"/>
              <a:t>direct</a:t>
            </a:r>
            <a:r>
              <a:rPr lang="it-IT" sz="2000" dirty="0"/>
              <a:t> mailing nell'ambiente online.</a:t>
            </a:r>
          </a:p>
          <a:p>
            <a:pPr marL="271463" indent="-263525">
              <a:spcAft>
                <a:spcPts val="1200"/>
              </a:spcAft>
              <a:buClr>
                <a:srgbClr val="EE248B"/>
              </a:buClr>
              <a:buFont typeface="+mj-lt"/>
              <a:buAutoNum type="arabicPeriod"/>
            </a:pPr>
            <a:r>
              <a:rPr lang="it-IT" sz="2000" dirty="0"/>
              <a:t>Esplorare se vi è sinergia tra </a:t>
            </a:r>
            <a:r>
              <a:rPr lang="it-IT" sz="2000" dirty="0" err="1"/>
              <a:t>direct</a:t>
            </a:r>
            <a:r>
              <a:rPr lang="it-IT" sz="2000" dirty="0"/>
              <a:t> mailing e uno strumento di comunicazione marketing digitale (</a:t>
            </a:r>
            <a:r>
              <a:rPr lang="it-IT" sz="2000" dirty="0" err="1"/>
              <a:t>adv</a:t>
            </a:r>
            <a:r>
              <a:rPr lang="it-IT" sz="2000" dirty="0"/>
              <a:t>).</a:t>
            </a:r>
            <a:endParaRPr lang="en-US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319C91-BBF7-7F43-9344-B682AD23C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0" y="144836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BA7668D7-D10A-4141-ADD0-34EF36943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92" y="1523695"/>
            <a:ext cx="1190625" cy="11906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E7908F5-E6B9-D946-A715-1AF7CCC05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92" y="3407704"/>
            <a:ext cx="1190625" cy="11906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D99233C-AA9A-8F44-8224-E0AA9560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76" y="1352773"/>
            <a:ext cx="1190625" cy="11906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B000882-3662-B243-8772-33BAC2EA6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76" y="3444038"/>
            <a:ext cx="1190625" cy="119062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BF0419E-1DC8-6F46-B133-2FA854225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176" y="2459867"/>
            <a:ext cx="1190625" cy="11906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0" y="952527"/>
            <a:ext cx="78427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76213" indent="0">
              <a:spcAft>
                <a:spcPts val="1200"/>
              </a:spcAft>
              <a:buNone/>
            </a:pPr>
            <a:r>
              <a:rPr lang="en-US" sz="2600" b="1" dirty="0">
                <a:solidFill>
                  <a:srgbClr val="EE248B"/>
                </a:solidFill>
              </a:rPr>
              <a:t>1° Studio: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5DABD4-D29F-B6BC-9089-0006888F3095}"/>
              </a:ext>
            </a:extLst>
          </p:cNvPr>
          <p:cNvSpPr txBox="1"/>
          <p:nvPr/>
        </p:nvSpPr>
        <p:spPr>
          <a:xfrm>
            <a:off x="1643921" y="1594143"/>
            <a:ext cx="2622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dirty="0"/>
              <a:t>Compagnia assicurativa</a:t>
            </a:r>
            <a:endParaRPr lang="en-US" sz="2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B9CD137-7C5C-3D22-9FEB-63C51235C698}"/>
              </a:ext>
            </a:extLst>
          </p:cNvPr>
          <p:cNvSpPr txBox="1"/>
          <p:nvPr/>
        </p:nvSpPr>
        <p:spPr>
          <a:xfrm>
            <a:off x="1643921" y="2902703"/>
            <a:ext cx="2622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b="1" dirty="0">
                <a:solidFill>
                  <a:srgbClr val="EE248B"/>
                </a:solidFill>
              </a:rPr>
              <a:t>11</a:t>
            </a:r>
            <a:r>
              <a:rPr lang="it-IT" sz="2000" dirty="0"/>
              <a:t> settimane</a:t>
            </a:r>
            <a:endParaRPr lang="en-US" sz="2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1F36DBE-1A94-4594-4185-669B53A2F226}"/>
              </a:ext>
            </a:extLst>
          </p:cNvPr>
          <p:cNvSpPr txBox="1"/>
          <p:nvPr/>
        </p:nvSpPr>
        <p:spPr>
          <a:xfrm>
            <a:off x="5523950" y="3285299"/>
            <a:ext cx="31759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80975" indent="-173038">
              <a:buClr>
                <a:srgbClr val="EE248B"/>
              </a:buClr>
              <a:tabLst>
                <a:tab pos="803275" algn="dec"/>
              </a:tabLst>
            </a:pPr>
            <a:r>
              <a:rPr lang="it-IT" sz="2000" b="1" dirty="0"/>
              <a:t>450.000 invii totali:</a:t>
            </a:r>
          </a:p>
          <a:p>
            <a:pPr marL="180975" indent="-173038">
              <a:buClr>
                <a:srgbClr val="8CC63F"/>
              </a:buClr>
              <a:buFont typeface="Arial" panose="020B0604020202020204" pitchFamily="34" charset="0"/>
              <a:buChar char="•"/>
              <a:tabLst>
                <a:tab pos="803275" algn="dec"/>
              </a:tabLst>
            </a:pPr>
            <a:r>
              <a:rPr lang="it-IT" sz="2000" b="1" dirty="0">
                <a:solidFill>
                  <a:srgbClr val="8CC63F"/>
                </a:solidFill>
              </a:rPr>
              <a:t>596</a:t>
            </a:r>
            <a:r>
              <a:rPr lang="it-IT" sz="2000" dirty="0"/>
              <a:t> 	</a:t>
            </a:r>
            <a:r>
              <a:rPr lang="it-IT" sz="2000" dirty="0" err="1"/>
              <a:t>cap</a:t>
            </a:r>
            <a:r>
              <a:rPr lang="it-IT" sz="2000" dirty="0"/>
              <a:t> DM</a:t>
            </a:r>
          </a:p>
          <a:p>
            <a:pPr marL="180975" indent="-173038" defTabSz="388938">
              <a:buClr>
                <a:srgbClr val="EE248B"/>
              </a:buClr>
              <a:buFont typeface="Arial" panose="020B0604020202020204" pitchFamily="34" charset="0"/>
              <a:buChar char="•"/>
              <a:tabLst>
                <a:tab pos="803275" algn="dec"/>
              </a:tabLst>
            </a:pPr>
            <a:r>
              <a:rPr lang="it-IT" sz="2000" b="1" dirty="0">
                <a:solidFill>
                  <a:srgbClr val="EE248B"/>
                </a:solidFill>
              </a:rPr>
              <a:t>13</a:t>
            </a:r>
            <a:r>
              <a:rPr lang="it-IT" sz="2000" dirty="0"/>
              <a:t> 	</a:t>
            </a:r>
            <a:r>
              <a:rPr lang="it-IT" sz="2000" dirty="0" err="1"/>
              <a:t>cap</a:t>
            </a:r>
            <a:r>
              <a:rPr lang="it-IT" sz="2000" dirty="0"/>
              <a:t> NO DM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5FBCCFC-AE17-BE3B-19C3-20B0FB1DE298}"/>
              </a:ext>
            </a:extLst>
          </p:cNvPr>
          <p:cNvSpPr txBox="1"/>
          <p:nvPr/>
        </p:nvSpPr>
        <p:spPr>
          <a:xfrm>
            <a:off x="5523950" y="1594143"/>
            <a:ext cx="3251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dirty="0" err="1"/>
              <a:t>Mailingpack</a:t>
            </a:r>
            <a:r>
              <a:rPr lang="it-IT" sz="2000" dirty="0"/>
              <a:t>: informazioni sulle assicurazioni auto.</a:t>
            </a:r>
            <a:endParaRPr lang="en-US"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870A19-70BE-3EAC-D154-DBEB1AEB4E04}"/>
              </a:ext>
            </a:extLst>
          </p:cNvPr>
          <p:cNvSpPr txBox="1"/>
          <p:nvPr/>
        </p:nvSpPr>
        <p:spPr>
          <a:xfrm>
            <a:off x="1643921" y="3916605"/>
            <a:ext cx="2622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dirty="0" err="1"/>
              <a:t>Mailingpack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33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0" y="1111336"/>
            <a:ext cx="78427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76213" indent="0">
              <a:spcAft>
                <a:spcPts val="1200"/>
              </a:spcAft>
              <a:buNone/>
            </a:pPr>
            <a:r>
              <a:rPr lang="en-US" sz="2600" b="1" dirty="0">
                <a:solidFill>
                  <a:srgbClr val="EE248B"/>
                </a:solidFill>
              </a:rPr>
              <a:t>1° Studio: </a:t>
            </a:r>
            <a:r>
              <a:rPr lang="en-US" sz="2600" b="1" dirty="0" err="1">
                <a:solidFill>
                  <a:srgbClr val="EE248B"/>
                </a:solidFill>
              </a:rPr>
              <a:t>variabili</a:t>
            </a:r>
            <a:r>
              <a:rPr lang="en-US" sz="2600" b="1" dirty="0">
                <a:solidFill>
                  <a:srgbClr val="EE248B"/>
                </a:solidFill>
              </a:rPr>
              <a:t> da </a:t>
            </a:r>
            <a:r>
              <a:rPr lang="en-US" sz="2600" b="1" dirty="0" err="1">
                <a:solidFill>
                  <a:srgbClr val="EE248B"/>
                </a:solidFill>
              </a:rPr>
              <a:t>analizzare</a:t>
            </a:r>
            <a:endParaRPr lang="en-US" sz="2600" b="1" dirty="0">
              <a:solidFill>
                <a:srgbClr val="EE248B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0C3A2A1-6320-79FD-2797-9369E7763768}"/>
              </a:ext>
            </a:extLst>
          </p:cNvPr>
          <p:cNvSpPr txBox="1"/>
          <p:nvPr/>
        </p:nvSpPr>
        <p:spPr>
          <a:xfrm>
            <a:off x="3309257" y="2027991"/>
            <a:ext cx="5225142" cy="20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268288" indent="-260350">
              <a:lnSpc>
                <a:spcPct val="1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Ricerche online </a:t>
            </a:r>
          </a:p>
          <a:p>
            <a:pPr marL="835025" lvl="1" indent="-260350">
              <a:lnSpc>
                <a:spcPct val="1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Brand</a:t>
            </a:r>
          </a:p>
          <a:p>
            <a:pPr marL="835025" lvl="1" indent="-260350">
              <a:lnSpc>
                <a:spcPct val="1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Generiche</a:t>
            </a:r>
          </a:p>
          <a:p>
            <a:pPr marL="268288" indent="-260350">
              <a:lnSpc>
                <a:spcPct val="1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Numero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vendite</a:t>
            </a:r>
            <a:r>
              <a:rPr lang="en-US" sz="2000" dirty="0"/>
              <a:t>/cap</a:t>
            </a: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6D490A-D83D-3441-9B00-6AB5F2055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32" y="1898743"/>
            <a:ext cx="2571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0" y="1111336"/>
            <a:ext cx="78427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76213" indent="0">
              <a:spcAft>
                <a:spcPts val="1200"/>
              </a:spcAft>
              <a:buNone/>
            </a:pPr>
            <a:r>
              <a:rPr lang="en-US" sz="2600" b="1" dirty="0">
                <a:solidFill>
                  <a:srgbClr val="EE248B"/>
                </a:solidFill>
              </a:rPr>
              <a:t>1° Studio: </a:t>
            </a:r>
            <a:r>
              <a:rPr lang="en-US" sz="2600" b="1" dirty="0" err="1">
                <a:solidFill>
                  <a:srgbClr val="EE248B"/>
                </a:solidFill>
              </a:rPr>
              <a:t>conclusioni</a:t>
            </a:r>
            <a:endParaRPr lang="en-US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0C3A2A1-6320-79FD-2797-9369E7763768}"/>
              </a:ext>
            </a:extLst>
          </p:cNvPr>
          <p:cNvSpPr txBox="1"/>
          <p:nvPr/>
        </p:nvSpPr>
        <p:spPr>
          <a:xfrm>
            <a:off x="2936097" y="1889040"/>
            <a:ext cx="55572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268288" indent="-260350"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L'effetto sul numero di ricerche online generiche è positivo.</a:t>
            </a:r>
          </a:p>
          <a:p>
            <a:pPr marL="268288" indent="-260350"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Risulta negativo il numero di ricerche online di marca</a:t>
            </a:r>
          </a:p>
          <a:p>
            <a:pPr marL="268288" indent="-260350"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Aumento sul numero di acquisti.</a:t>
            </a:r>
            <a:endParaRPr lang="en-US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F0AE3C-5751-FD4C-B29B-ADCDF8966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47" y="1957721"/>
            <a:ext cx="2571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0"/>
      <p:bldP spid="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AB5B3CE-CE4F-E342-97B4-D8601A58A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2" y="1603779"/>
            <a:ext cx="1190625" cy="11906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BB602CD-E87D-EA41-BBA7-936E8505C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446" y="3087985"/>
            <a:ext cx="1190625" cy="119062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7B4DCAB-8200-2B44-99FF-9849D263A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32" y="3087985"/>
            <a:ext cx="1190625" cy="119062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BAACEF4-2A13-0A4C-8B22-E313319AC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1446" y="1582803"/>
            <a:ext cx="1190625" cy="11906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0" y="1111336"/>
            <a:ext cx="78427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76213" indent="0">
              <a:spcAft>
                <a:spcPts val="1200"/>
              </a:spcAft>
              <a:buNone/>
            </a:pPr>
            <a:r>
              <a:rPr lang="en-US" sz="2600" b="1" dirty="0">
                <a:solidFill>
                  <a:srgbClr val="EE248B"/>
                </a:solidFill>
              </a:rPr>
              <a:t>2° Studio: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5DABD4-D29F-B6BC-9089-0006888F3095}"/>
              </a:ext>
            </a:extLst>
          </p:cNvPr>
          <p:cNvSpPr txBox="1"/>
          <p:nvPr/>
        </p:nvSpPr>
        <p:spPr>
          <a:xfrm>
            <a:off x="1803567" y="1750986"/>
            <a:ext cx="2622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dirty="0"/>
              <a:t>Compagnia assicurativa</a:t>
            </a:r>
            <a:endParaRPr lang="en-US" sz="2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B9CD137-7C5C-3D22-9FEB-63C51235C698}"/>
              </a:ext>
            </a:extLst>
          </p:cNvPr>
          <p:cNvSpPr txBox="1"/>
          <p:nvPr/>
        </p:nvSpPr>
        <p:spPr>
          <a:xfrm>
            <a:off x="1832572" y="3221633"/>
            <a:ext cx="2622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b="1" dirty="0">
                <a:solidFill>
                  <a:srgbClr val="EE248B"/>
                </a:solidFill>
              </a:rPr>
              <a:t>11</a:t>
            </a:r>
            <a:r>
              <a:rPr lang="it-IT" sz="2000" dirty="0"/>
              <a:t> settimane</a:t>
            </a:r>
            <a:endParaRPr lang="en-US" sz="20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5FBCCFC-AE17-BE3B-19C3-20B0FB1DE298}"/>
              </a:ext>
            </a:extLst>
          </p:cNvPr>
          <p:cNvSpPr txBox="1"/>
          <p:nvPr/>
        </p:nvSpPr>
        <p:spPr>
          <a:xfrm>
            <a:off x="5432071" y="1750333"/>
            <a:ext cx="2622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dirty="0" err="1"/>
              <a:t>Mailingpack</a:t>
            </a:r>
            <a:endParaRPr lang="en-US" sz="20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870A19-70BE-3EAC-D154-DBEB1AEB4E04}"/>
              </a:ext>
            </a:extLst>
          </p:cNvPr>
          <p:cNvSpPr txBox="1"/>
          <p:nvPr/>
        </p:nvSpPr>
        <p:spPr>
          <a:xfrm>
            <a:off x="5432071" y="3170390"/>
            <a:ext cx="262288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7938"/>
            <a:r>
              <a:rPr lang="it-IT" sz="2000" dirty="0" err="1"/>
              <a:t>Mailingpack</a:t>
            </a:r>
            <a:endParaRPr lang="it-IT" sz="2000" dirty="0"/>
          </a:p>
          <a:p>
            <a:pPr marL="7938"/>
            <a:r>
              <a:rPr lang="it-IT" sz="2000" dirty="0"/>
              <a:t>Campagne ADV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189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16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ella 27">
            <a:extLst>
              <a:ext uri="{FF2B5EF4-FFF2-40B4-BE49-F238E27FC236}">
                <a16:creationId xmlns:a16="http://schemas.microsoft.com/office/drawing/2014/main" id="{51A53F4E-B537-674E-AF6C-D4B74E1F9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03418"/>
              </p:ext>
            </p:extLst>
          </p:nvPr>
        </p:nvGraphicFramePr>
        <p:xfrm>
          <a:off x="2572878" y="1984001"/>
          <a:ext cx="3398400" cy="229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00">
                  <a:extLst>
                    <a:ext uri="{9D8B030D-6E8A-4147-A177-3AD203B41FA5}">
                      <a16:colId xmlns:a16="http://schemas.microsoft.com/office/drawing/2014/main" val="87704367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9889822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7615035"/>
                    </a:ext>
                  </a:extLst>
                </a:gridCol>
              </a:tblGrid>
              <a:tr h="518400">
                <a:tc>
                  <a:txBody>
                    <a:bodyPr/>
                    <a:lstStyle/>
                    <a:p>
                      <a:endParaRPr lang="it-IT"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0648" marR="110648" marT="55324" marB="55324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8CC63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</a:t>
                      </a:r>
                    </a:p>
                  </a:txBody>
                  <a:tcPr marL="110648" marR="110648" marT="55324" marB="55324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E6227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</a:p>
                  </a:txBody>
                  <a:tcPr marL="110648" marR="110648" marT="55324" marB="55324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373448"/>
                  </a:ext>
                </a:extLst>
              </a:tr>
              <a:tr h="887607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8CC63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</a:t>
                      </a:r>
                    </a:p>
                  </a:txBody>
                  <a:tcPr marL="110648" marR="110648" marT="55324" marB="55324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GRUPPO 1</a:t>
                      </a:r>
                    </a:p>
                  </a:txBody>
                  <a:tcPr marL="110648" marR="110648" marT="55324" marB="55324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GRUPPO 2</a:t>
                      </a:r>
                    </a:p>
                  </a:txBody>
                  <a:tcPr marL="110648" marR="110648" marT="55324" marB="55324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010287"/>
                  </a:ext>
                </a:extLst>
              </a:tr>
              <a:tr h="887607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rgbClr val="E6227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</a:p>
                  </a:txBody>
                  <a:tcPr marL="110648" marR="110648" marT="55324" marB="55324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GRUPPO 3</a:t>
                      </a:r>
                    </a:p>
                  </a:txBody>
                  <a:tcPr marL="110648" marR="110648" marT="55324" marB="55324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GRUPPO 4</a:t>
                      </a:r>
                    </a:p>
                  </a:txBody>
                  <a:tcPr marL="110648" marR="110648" marT="55324" marB="55324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260709"/>
                  </a:ext>
                </a:extLst>
              </a:tr>
            </a:tbl>
          </a:graphicData>
        </a:graphic>
      </p:graphicFrame>
      <p:pic>
        <p:nvPicPr>
          <p:cNvPr id="6" name="Immagine 5">
            <a:extLst>
              <a:ext uri="{FF2B5EF4-FFF2-40B4-BE49-F238E27FC236}">
                <a16:creationId xmlns:a16="http://schemas.microsoft.com/office/drawing/2014/main" id="{13402943-F136-EE4D-B571-453B9564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88" y="2798807"/>
            <a:ext cx="1190625" cy="11906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1" y="1111336"/>
            <a:ext cx="209257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76213" indent="0">
              <a:spcAft>
                <a:spcPts val="1200"/>
              </a:spcAft>
              <a:buNone/>
            </a:pPr>
            <a:r>
              <a:rPr lang="en-US" sz="2600" b="1" dirty="0">
                <a:solidFill>
                  <a:srgbClr val="EE248B"/>
                </a:solidFill>
              </a:rPr>
              <a:t>2° Studio: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742B601-E778-F5F3-B784-8D929C3B9253}"/>
              </a:ext>
            </a:extLst>
          </p:cNvPr>
          <p:cNvSpPr/>
          <p:nvPr/>
        </p:nvSpPr>
        <p:spPr>
          <a:xfrm>
            <a:off x="4529533" y="3396302"/>
            <a:ext cx="1442109" cy="88976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4A2E2E0-2963-3CFE-61C0-EAD1EAF6A466}"/>
              </a:ext>
            </a:extLst>
          </p:cNvPr>
          <p:cNvSpPr/>
          <p:nvPr/>
        </p:nvSpPr>
        <p:spPr>
          <a:xfrm>
            <a:off x="3083890" y="2502174"/>
            <a:ext cx="1442109" cy="1783893"/>
          </a:xfrm>
          <a:prstGeom prst="roundRect">
            <a:avLst>
              <a:gd name="adj" fmla="val 10628"/>
            </a:avLst>
          </a:prstGeom>
          <a:noFill/>
          <a:ln w="28575">
            <a:solidFill>
              <a:srgbClr val="693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8042B110-1160-B6D3-D40D-B22B5C5D7D9E}"/>
              </a:ext>
            </a:extLst>
          </p:cNvPr>
          <p:cNvSpPr/>
          <p:nvPr/>
        </p:nvSpPr>
        <p:spPr>
          <a:xfrm rot="16200000">
            <a:off x="4079429" y="1506635"/>
            <a:ext cx="896310" cy="2887387"/>
          </a:xfrm>
          <a:prstGeom prst="roundRect">
            <a:avLst/>
          </a:prstGeom>
          <a:noFill/>
          <a:ln w="28575">
            <a:solidFill>
              <a:srgbClr val="EE24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2D37ECB-2657-6445-B25F-252930F42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894" y="1181704"/>
            <a:ext cx="1190625" cy="1190625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FBE997A-39E0-0547-907D-31A2D7C71999}"/>
              </a:ext>
            </a:extLst>
          </p:cNvPr>
          <p:cNvSpPr txBox="1"/>
          <p:nvPr/>
        </p:nvSpPr>
        <p:spPr>
          <a:xfrm>
            <a:off x="6027318" y="4317773"/>
            <a:ext cx="146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E89E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CONTROLLO</a:t>
            </a:r>
            <a:endParaRPr lang="en-US" sz="1400" dirty="0">
              <a:solidFill>
                <a:srgbClr val="E89E3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6975254-BB5A-614E-823A-FFB1218A6472}"/>
              </a:ext>
            </a:extLst>
          </p:cNvPr>
          <p:cNvSpPr txBox="1"/>
          <p:nvPr/>
        </p:nvSpPr>
        <p:spPr>
          <a:xfrm>
            <a:off x="6052091" y="2839482"/>
            <a:ext cx="257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E622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 DIRECT MAILING</a:t>
            </a:r>
            <a:endParaRPr lang="en-US" sz="1400" dirty="0">
              <a:solidFill>
                <a:srgbClr val="E6227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47743C5-0E45-074A-A134-D13EDA541A0E}"/>
              </a:ext>
            </a:extLst>
          </p:cNvPr>
          <p:cNvSpPr txBox="1"/>
          <p:nvPr/>
        </p:nvSpPr>
        <p:spPr>
          <a:xfrm>
            <a:off x="3031688" y="4317774"/>
            <a:ext cx="1540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6931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 ADV</a:t>
            </a:r>
            <a:endParaRPr lang="en-US" sz="1400" dirty="0">
              <a:solidFill>
                <a:srgbClr val="6931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1164A93-1251-A54D-8123-F8E3EFF1A4D5}"/>
              </a:ext>
            </a:extLst>
          </p:cNvPr>
          <p:cNvSpPr txBox="1"/>
          <p:nvPr/>
        </p:nvSpPr>
        <p:spPr>
          <a:xfrm>
            <a:off x="3305998" y="1623129"/>
            <a:ext cx="253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ADVERTISING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D930573-3CE8-BF41-8832-78137CE9047E}"/>
              </a:ext>
            </a:extLst>
          </p:cNvPr>
          <p:cNvSpPr txBox="1"/>
          <p:nvPr/>
        </p:nvSpPr>
        <p:spPr>
          <a:xfrm rot="16200000">
            <a:off x="1324500" y="3288099"/>
            <a:ext cx="1791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MAILING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1" grpId="0" animBg="1"/>
      <p:bldP spid="20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E440E0-DA5A-93F5-6B60-9B73E8CA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CONTESTO PROFIT – DM &amp; DIGITAL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AA1E2CD5-C360-5D40-8CA7-BA1716DAB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30" y="1111336"/>
            <a:ext cx="78427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633413" indent="-457200">
              <a:buFont typeface="Arial" panose="020B0604020202020204" pitchFamily="34" charset="0"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176213" indent="0">
              <a:spcAft>
                <a:spcPts val="1200"/>
              </a:spcAft>
              <a:buNone/>
            </a:pPr>
            <a:r>
              <a:rPr lang="en-US" sz="2600" b="1" dirty="0">
                <a:solidFill>
                  <a:srgbClr val="EE248B"/>
                </a:solidFill>
              </a:rPr>
              <a:t>2° Studio: </a:t>
            </a:r>
            <a:r>
              <a:rPr lang="en-US" sz="2600" b="1" dirty="0" err="1">
                <a:solidFill>
                  <a:srgbClr val="EE248B"/>
                </a:solidFill>
              </a:rPr>
              <a:t>conclusioni</a:t>
            </a:r>
            <a:endParaRPr lang="en-US" sz="2600" b="1" dirty="0">
              <a:solidFill>
                <a:srgbClr val="EE248B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0C3A2A1-6320-79FD-2797-9369E7763768}"/>
              </a:ext>
            </a:extLst>
          </p:cNvPr>
          <p:cNvSpPr txBox="1"/>
          <p:nvPr/>
        </p:nvSpPr>
        <p:spPr>
          <a:xfrm>
            <a:off x="2936097" y="2044048"/>
            <a:ext cx="573684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176213" indent="0">
              <a:spcAft>
                <a:spcPts val="1200"/>
              </a:spcAft>
              <a:buFont typeface="Arial" panose="020B0604020202020204" pitchFamily="34" charset="0"/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268288" indent="-268288"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L'effetto congiunto del </a:t>
            </a:r>
            <a:r>
              <a:rPr lang="it-IT" sz="2000" dirty="0" err="1"/>
              <a:t>direct</a:t>
            </a:r>
            <a:r>
              <a:rPr lang="it-IT" sz="2000" dirty="0"/>
              <a:t> mailing e della pubblicità display sul numero di acquisti è significativamente maggiore rispetto alla somma degli effetti individuali del </a:t>
            </a:r>
            <a:r>
              <a:rPr lang="it-IT" sz="2000" dirty="0" err="1"/>
              <a:t>direct</a:t>
            </a:r>
            <a:r>
              <a:rPr lang="it-IT" sz="2000" dirty="0"/>
              <a:t> mailing e della pubblicità display </a:t>
            </a:r>
          </a:p>
          <a:p>
            <a:pPr marL="268288" indent="-268288"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/>
              <a:t>ROI positivo per campagne cross</a:t>
            </a:r>
            <a:endParaRPr lang="en-US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697802-6AA6-7043-B0E5-EF1B864F6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47" y="1750532"/>
            <a:ext cx="2571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CAD3C5CE-B224-424D-8F4A-5CBADF87D6D0}"/>
              </a:ext>
            </a:extLst>
          </p:cNvPr>
          <p:cNvSpPr/>
          <p:nvPr/>
        </p:nvSpPr>
        <p:spPr>
          <a:xfrm>
            <a:off x="-1599" y="0"/>
            <a:ext cx="9145600" cy="5143499"/>
          </a:xfrm>
          <a:prstGeom prst="rect">
            <a:avLst/>
          </a:prstGeom>
          <a:solidFill>
            <a:srgbClr val="69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22128FF-5808-234D-8184-7ADA7B70A0ED}"/>
              </a:ext>
            </a:extLst>
          </p:cNvPr>
          <p:cNvSpPr/>
          <p:nvPr/>
        </p:nvSpPr>
        <p:spPr>
          <a:xfrm>
            <a:off x="0" y="1"/>
            <a:ext cx="2574000" cy="5143499"/>
          </a:xfrm>
          <a:prstGeom prst="rect">
            <a:avLst/>
          </a:prstGeom>
          <a:solidFill>
            <a:srgbClr val="E89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F7635F-AD36-9946-92E5-24D8E1A3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641" y="205161"/>
            <a:ext cx="5653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E89E3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Oggi vedremo insieme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D730AEE-AE53-234F-9F74-845F185A3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55"/>
          <a:stretch/>
        </p:blipFill>
        <p:spPr>
          <a:xfrm>
            <a:off x="-1600" y="4477657"/>
            <a:ext cx="9144000" cy="66584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30BDFEA-5B2A-5C4C-8C88-C2822AC94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8443"/>
            <a:ext cx="2571750" cy="23812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289F6C-7CC4-074C-B667-07EAEF351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270" y="1303805"/>
            <a:ext cx="6198326" cy="25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lnSpc>
                <a:spcPct val="200000"/>
              </a:lnSpc>
              <a:buClr>
                <a:srgbClr val="EE248B"/>
              </a:buClr>
              <a:buSzPct val="100000"/>
              <a:buFont typeface="Font di sistema regolare"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  <a:p>
            <a:pPr marL="457200" indent="-457200">
              <a:lnSpc>
                <a:spcPct val="200000"/>
              </a:lnSpc>
              <a:buClr>
                <a:srgbClr val="EE248B"/>
              </a:buClr>
              <a:buSzPct val="100000"/>
              <a:buFont typeface="Font di sistema regolare"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CONTESTO PROFIT </a:t>
            </a:r>
          </a:p>
          <a:p>
            <a:pPr marL="457200" indent="-457200">
              <a:lnSpc>
                <a:spcPct val="200000"/>
              </a:lnSpc>
              <a:buClr>
                <a:srgbClr val="EE248B"/>
              </a:buClr>
              <a:buSzPct val="100000"/>
              <a:buFont typeface="Font di sistema regolare"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</p:spTree>
    <p:extLst>
      <p:ext uri="{BB962C8B-B14F-4D97-AF65-F5344CB8AC3E}">
        <p14:creationId xmlns:p14="http://schemas.microsoft.com/office/powerpoint/2010/main" val="2546282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E022AC-C324-8FB4-ABE1-63B6F466A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334D21D-BC78-EB45-A4CA-70D124B1D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075"/>
            <a:ext cx="3810000" cy="3556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819FA4-D73D-7EC1-2435-1A8A0A562BDE}"/>
              </a:ext>
            </a:extLst>
          </p:cNvPr>
          <p:cNvSpPr txBox="1"/>
          <p:nvPr/>
        </p:nvSpPr>
        <p:spPr>
          <a:xfrm>
            <a:off x="3209026" y="1716021"/>
            <a:ext cx="6211019" cy="20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Campagne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prospect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mailing e altri canali (DEM+SMS):</a:t>
            </a:r>
          </a:p>
          <a:p>
            <a:pPr marL="285750" indent="-285750">
              <a:lnSpc>
                <a:spcPct val="1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Prospect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Mailing 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standard</a:t>
            </a:r>
          </a:p>
          <a:p>
            <a:pPr marL="285750" indent="-285750">
              <a:lnSpc>
                <a:spcPct val="1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Prospect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Mailing + DEM + SMS 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specifico</a:t>
            </a:r>
          </a:p>
          <a:p>
            <a:pPr marL="285750" indent="-285750">
              <a:lnSpc>
                <a:spcPct val="1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Prospect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Mailing 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specifico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5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E022AC-C324-8FB4-ABE1-63B6F466A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3EBDF305-F381-C37E-D0DF-43AABAAE9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777524"/>
              </p:ext>
            </p:extLst>
          </p:nvPr>
        </p:nvGraphicFramePr>
        <p:xfrm>
          <a:off x="3147256" y="1597362"/>
          <a:ext cx="5646243" cy="2338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1813">
                  <a:extLst>
                    <a:ext uri="{9D8B030D-6E8A-4147-A177-3AD203B41FA5}">
                      <a16:colId xmlns:a16="http://schemas.microsoft.com/office/drawing/2014/main" val="1431723373"/>
                    </a:ext>
                  </a:extLst>
                </a:gridCol>
                <a:gridCol w="418161">
                  <a:extLst>
                    <a:ext uri="{9D8B030D-6E8A-4147-A177-3AD203B41FA5}">
                      <a16:colId xmlns:a16="http://schemas.microsoft.com/office/drawing/2014/main" val="1417869086"/>
                    </a:ext>
                  </a:extLst>
                </a:gridCol>
                <a:gridCol w="418161">
                  <a:extLst>
                    <a:ext uri="{9D8B030D-6E8A-4147-A177-3AD203B41FA5}">
                      <a16:colId xmlns:a16="http://schemas.microsoft.com/office/drawing/2014/main" val="685232377"/>
                    </a:ext>
                  </a:extLst>
                </a:gridCol>
                <a:gridCol w="418161">
                  <a:extLst>
                    <a:ext uri="{9D8B030D-6E8A-4147-A177-3AD203B41FA5}">
                      <a16:colId xmlns:a16="http://schemas.microsoft.com/office/drawing/2014/main" val="3249928940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469550378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740824335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1039564818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2894476085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3704920463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2792743490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3114860034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3962001914"/>
                    </a:ext>
                  </a:extLst>
                </a:gridCol>
                <a:gridCol w="428883">
                  <a:extLst>
                    <a:ext uri="{9D8B030D-6E8A-4147-A177-3AD203B41FA5}">
                      <a16:colId xmlns:a16="http://schemas.microsoft.com/office/drawing/2014/main" val="3408880089"/>
                    </a:ext>
                  </a:extLst>
                </a:gridCol>
              </a:tblGrid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00" b="0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9E38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en-US" sz="10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9E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n-US" sz="10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9E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37643"/>
                  </a:ext>
                </a:extLst>
              </a:tr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ATTIVITÀ</a:t>
                      </a:r>
                      <a:endParaRPr lang="en-US" sz="10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18/10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22/10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26/10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4/11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13/11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22/11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1/12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10/12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19/12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28/12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6/1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E62273"/>
                          </a:solidFill>
                          <a:effectLst/>
                        </a:rPr>
                        <a:t>15/1</a:t>
                      </a:r>
                      <a:endParaRPr lang="en-US" sz="800" b="1" i="0" u="none" strike="noStrike" dirty="0">
                        <a:solidFill>
                          <a:srgbClr val="E6227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239027"/>
                  </a:ext>
                </a:extLst>
              </a:tr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1a DEM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31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388628"/>
                  </a:ext>
                </a:extLst>
              </a:tr>
              <a:tr h="26288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2a SMS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9A0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756962"/>
                  </a:ext>
                </a:extLst>
              </a:tr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3a DEM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31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337654"/>
                  </a:ext>
                </a:extLst>
              </a:tr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4a SMS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9A0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594391"/>
                  </a:ext>
                </a:extLst>
              </a:tr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5a DEM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31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864537"/>
                  </a:ext>
                </a:extLst>
              </a:tr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6a DEM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93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922695"/>
                  </a:ext>
                </a:extLst>
              </a:tr>
              <a:tr h="25943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2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2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22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25544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8FD2FC-0758-EC13-6418-C836B4A2CB49}"/>
              </a:ext>
            </a:extLst>
          </p:cNvPr>
          <p:cNvSpPr txBox="1"/>
          <p:nvPr/>
        </p:nvSpPr>
        <p:spPr>
          <a:xfrm>
            <a:off x="3147255" y="1125709"/>
            <a:ext cx="581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EE24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PLANNING</a:t>
            </a:r>
            <a:endParaRPr lang="en-US" sz="2000" b="1" dirty="0">
              <a:solidFill>
                <a:srgbClr val="EE248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EC7DEA-4CFB-D94A-840C-226AE3894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0" y="1825454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9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6B42D7-CF3F-1141-F5C9-4578C62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782FA47-EEBB-B94C-A694-439ADD93E2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305345"/>
              </p:ext>
            </p:extLst>
          </p:nvPr>
        </p:nvGraphicFramePr>
        <p:xfrm>
          <a:off x="252000" y="1495902"/>
          <a:ext cx="8640000" cy="2538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996">
                  <a:extLst>
                    <a:ext uri="{9D8B030D-6E8A-4147-A177-3AD203B41FA5}">
                      <a16:colId xmlns:a16="http://schemas.microsoft.com/office/drawing/2014/main" val="1417869086"/>
                    </a:ext>
                  </a:extLst>
                </a:gridCol>
                <a:gridCol w="911004">
                  <a:extLst>
                    <a:ext uri="{9D8B030D-6E8A-4147-A177-3AD203B41FA5}">
                      <a16:colId xmlns:a16="http://schemas.microsoft.com/office/drawing/2014/main" val="414800903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68523237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24992894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6955037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74082433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03956481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08880089"/>
                    </a:ext>
                  </a:extLst>
                </a:gridCol>
              </a:tblGrid>
              <a:tr h="6182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MAILING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TARGET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Q.TÀ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RED 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 DONA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MEDIA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TOTALE</a:t>
                      </a:r>
                    </a:p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RACCOLTO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ROI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9E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239027"/>
                  </a:ext>
                </a:extLst>
              </a:tr>
              <a:tr h="478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PM BASE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STANDARD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150.000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2,67%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4.005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92.115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388628"/>
                  </a:ext>
                </a:extLst>
              </a:tr>
              <a:tr h="48478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PM TEST MULTICANALE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SPECIFICO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20.000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3,00%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30,00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18.000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756962"/>
                  </a:ext>
                </a:extLst>
              </a:tr>
              <a:tr h="4784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en-US" sz="1100" b="1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PM CONTROLLO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SPECIFICO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20.000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2,00%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19,00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7.600</a:t>
                      </a:r>
                      <a:endParaRPr lang="en-US" sz="11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r>
                        <a:rPr lang="en-US" sz="1100" b="1" i="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337654"/>
                  </a:ext>
                </a:extLst>
              </a:tr>
              <a:tr h="47842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190.00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2,63%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5.005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23,52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117.715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-0,27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22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919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5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E022AC-C324-8FB4-ABE1-63B6F466A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A8C2A5-E295-0E8B-6ACA-FF005FC8D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2" y="1196739"/>
            <a:ext cx="8325755" cy="27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70A5171-ED56-9C42-AF13-07BDA33D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24" y="1062441"/>
            <a:ext cx="927100" cy="939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01ECC9-A1AE-3F48-B87C-1120249D6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578" y="1050135"/>
            <a:ext cx="927100" cy="939800"/>
          </a:xfrm>
          <a:prstGeom prst="rect">
            <a:avLst/>
          </a:prstGeom>
        </p:spPr>
      </p:pic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48" y="2002241"/>
            <a:ext cx="3918152" cy="250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IT" altLang="it-IT" sz="2000" b="1" dirty="0">
                <a:solidFill>
                  <a:srgbClr val="EE24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PUNTI DI FORZA</a:t>
            </a:r>
          </a:p>
          <a:p>
            <a:pPr marL="176213" indent="-176213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Generare più contatti - online e offline</a:t>
            </a:r>
          </a:p>
          <a:p>
            <a:pPr marL="176213" indent="-176213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Rafforzare il brand </a:t>
            </a:r>
          </a:p>
          <a:p>
            <a:pPr marL="176213" indent="-176213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Tassi di risposta più alti </a:t>
            </a:r>
          </a:p>
          <a:p>
            <a:pPr marL="176213" indent="-176213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del dono medio</a:t>
            </a:r>
          </a:p>
          <a:p>
            <a:pPr marL="176213" indent="-176213">
              <a:lnSpc>
                <a:spcPct val="150000"/>
              </a:lnSpc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Mezzo di pagamento - bonifico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0B3F00-DB4B-7D7B-5F5E-74BBDD299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  <p:sp>
        <p:nvSpPr>
          <p:cNvPr id="10" name="CasellaDiTesto 3">
            <a:extLst>
              <a:ext uri="{FF2B5EF4-FFF2-40B4-BE49-F238E27FC236}">
                <a16:creationId xmlns:a16="http://schemas.microsoft.com/office/drawing/2014/main" id="{CDFA1F10-DDC8-920E-6A2F-E6813EF97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86255"/>
            <a:ext cx="4025974" cy="176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IT" altLang="it-IT" sz="2000" b="1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PUNTI DI DEBOLEZZA</a:t>
            </a:r>
          </a:p>
          <a:p>
            <a:pPr marL="176213" indent="-176213">
              <a:lnSpc>
                <a:spcPct val="150000"/>
              </a:lnSpc>
              <a:buClr>
                <a:srgbClr val="006699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Poco controllo dell’invio postale</a:t>
            </a:r>
          </a:p>
          <a:p>
            <a:pPr marL="176213" indent="-176213">
              <a:lnSpc>
                <a:spcPct val="150000"/>
              </a:lnSpc>
              <a:buClr>
                <a:srgbClr val="006699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Sbilanciamento tra il controllo - bulk</a:t>
            </a:r>
          </a:p>
          <a:p>
            <a:pPr marL="176213" indent="-176213">
              <a:lnSpc>
                <a:spcPct val="150000"/>
              </a:lnSpc>
              <a:buClr>
                <a:srgbClr val="006699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Eccessive comunicazioni</a:t>
            </a:r>
          </a:p>
        </p:txBody>
      </p:sp>
    </p:spTree>
    <p:extLst>
      <p:ext uri="{BB962C8B-B14F-4D97-AF65-F5344CB8AC3E}">
        <p14:creationId xmlns:p14="http://schemas.microsoft.com/office/powerpoint/2010/main" val="14419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091" y="1730713"/>
            <a:ext cx="469509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600" b="1" dirty="0">
                <a:solidFill>
                  <a:srgbClr val="EE24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</a:t>
            </a:r>
          </a:p>
          <a:p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Prendere spunti dai punti di forza e i punti di debolezza. Affinare il modello metodologico e investire su nuovi canali oltre a SMS e DEM come i Social, attraverso </a:t>
            </a:r>
            <a:r>
              <a:rPr lang="it-IT" altLang="it-IT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funnel</a:t>
            </a:r>
            <a:r>
              <a:rPr lang="it-IT" alt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strutturati</a:t>
            </a:r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15C958-3247-38F4-6396-6B35587E8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CD3140-25EF-6849-A4EB-D34C7C133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35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3">
            <a:extLst>
              <a:ext uri="{FF2B5EF4-FFF2-40B4-BE49-F238E27FC236}">
                <a16:creationId xmlns:a16="http://schemas.microsoft.com/office/drawing/2014/main" id="{230D5EA9-F81B-CB45-88D8-34ADA91D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520" y="1648420"/>
            <a:ext cx="6949440" cy="217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6213" indent="-176213" eaLnBrk="1" hangingPunct="1">
              <a:lnSpc>
                <a:spcPts val="2600"/>
              </a:lnSpc>
              <a:spcAft>
                <a:spcPts val="1200"/>
              </a:spcAft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https://blog.charityengine.net/multi-channel-fundraising</a:t>
            </a:r>
            <a:endParaRPr lang="it-IT" altLang="it-IT" sz="1600" dirty="0">
              <a:solidFill>
                <a:srgbClr val="00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6213" indent="-176213">
              <a:lnSpc>
                <a:spcPts val="2600"/>
              </a:lnSpc>
              <a:spcAft>
                <a:spcPts val="1200"/>
              </a:spcAft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https://www.sciencedirect.com/science/article/pii/S0167811620301002</a:t>
            </a:r>
            <a:endParaRPr lang="it-IT" altLang="it-IT" sz="1600" dirty="0">
              <a:solidFill>
                <a:srgbClr val="00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6213" indent="-176213">
              <a:lnSpc>
                <a:spcPts val="2600"/>
              </a:lnSpc>
              <a:spcAft>
                <a:spcPts val="1200"/>
              </a:spcAft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https://www.mailing.com/blog/direct-mail-and-multi-channel-marketing/</a:t>
            </a:r>
            <a:endParaRPr lang="it-IT" altLang="it-IT" sz="1600" dirty="0">
              <a:solidFill>
                <a:srgbClr val="00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6213" indent="-176213">
              <a:lnSpc>
                <a:spcPts val="2600"/>
              </a:lnSpc>
              <a:spcAft>
                <a:spcPts val="1200"/>
              </a:spcAft>
              <a:buClr>
                <a:srgbClr val="EE248B"/>
              </a:buClr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rgbClr val="0066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https://chatra.com/books/ultimate-guide-to-customer-service-channels/02-how-to-choose-the-right-channel-for-your-business/</a:t>
            </a:r>
            <a:endParaRPr lang="it-IT" altLang="it-IT" sz="1600" dirty="0">
              <a:solidFill>
                <a:srgbClr val="0066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D4835E-3BBB-9247-9349-BCF7DA8AD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45" y="1904897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CAD3C5CE-B224-424D-8F4A-5CBADF87D6D0}"/>
              </a:ext>
            </a:extLst>
          </p:cNvPr>
          <p:cNvSpPr/>
          <p:nvPr/>
        </p:nvSpPr>
        <p:spPr>
          <a:xfrm>
            <a:off x="-1599" y="0"/>
            <a:ext cx="9145600" cy="5143499"/>
          </a:xfrm>
          <a:prstGeom prst="rect">
            <a:avLst/>
          </a:prstGeom>
          <a:solidFill>
            <a:srgbClr val="69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22128FF-5808-234D-8184-7ADA7B70A0ED}"/>
              </a:ext>
            </a:extLst>
          </p:cNvPr>
          <p:cNvSpPr/>
          <p:nvPr/>
        </p:nvSpPr>
        <p:spPr>
          <a:xfrm>
            <a:off x="0" y="1"/>
            <a:ext cx="2574000" cy="5143499"/>
          </a:xfrm>
          <a:prstGeom prst="rect">
            <a:avLst/>
          </a:prstGeom>
          <a:solidFill>
            <a:srgbClr val="E89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F7635F-AD36-9946-92E5-24D8E1A3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640" y="205161"/>
            <a:ext cx="6409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E89E3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Ecco cosa abbiamo visto: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D730AEE-AE53-234F-9F74-845F185A3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55"/>
          <a:stretch/>
        </p:blipFill>
        <p:spPr>
          <a:xfrm>
            <a:off x="-1600" y="4477657"/>
            <a:ext cx="9144000" cy="66584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30BDFEA-5B2A-5C4C-8C88-C2822AC94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8443"/>
            <a:ext cx="2570400" cy="238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289F6C-7CC4-074C-B667-07EAEF351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270" y="1303805"/>
            <a:ext cx="6198326" cy="25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lnSpc>
                <a:spcPct val="200000"/>
              </a:lnSpc>
              <a:buClr>
                <a:srgbClr val="EE248B"/>
              </a:buClr>
              <a:buSzPct val="100000"/>
              <a:buFont typeface="Font di sistema regolare"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  <a:p>
            <a:pPr marL="457200" indent="-457200">
              <a:lnSpc>
                <a:spcPct val="200000"/>
              </a:lnSpc>
              <a:buClr>
                <a:srgbClr val="EE248B"/>
              </a:buClr>
              <a:buSzPct val="100000"/>
              <a:buFont typeface="Font di sistema regolare"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CONTESTO PROFIT </a:t>
            </a:r>
          </a:p>
          <a:p>
            <a:pPr marL="457200" indent="-457200">
              <a:lnSpc>
                <a:spcPct val="200000"/>
              </a:lnSpc>
              <a:buClr>
                <a:srgbClr val="EE248B"/>
              </a:buClr>
              <a:buSzPct val="100000"/>
              <a:buFont typeface="Font di sistema regolare"/>
              <a:buChar char="•"/>
            </a:pPr>
            <a:r>
              <a:rPr lang="it-IT" altLang="it-IT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 HISTORY PM NATALE 21</a:t>
            </a:r>
          </a:p>
        </p:txBody>
      </p:sp>
    </p:spTree>
    <p:extLst>
      <p:ext uri="{BB962C8B-B14F-4D97-AF65-F5344CB8AC3E}">
        <p14:creationId xmlns:p14="http://schemas.microsoft.com/office/powerpoint/2010/main" val="2751800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38F8F75B-1E78-4A41-9DC2-657FB350338A}"/>
              </a:ext>
            </a:extLst>
          </p:cNvPr>
          <p:cNvSpPr/>
          <p:nvPr/>
        </p:nvSpPr>
        <p:spPr>
          <a:xfrm>
            <a:off x="-1599" y="0"/>
            <a:ext cx="9145600" cy="5143499"/>
          </a:xfrm>
          <a:prstGeom prst="rect">
            <a:avLst/>
          </a:prstGeom>
          <a:solidFill>
            <a:srgbClr val="EE2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F7635F-AD36-9946-92E5-24D8E1A3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948" y="188686"/>
            <a:ext cx="6107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 vuoi conoscermi meglio: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289F6C-7CC4-074C-B667-07EAEF351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543" y="1099599"/>
            <a:ext cx="5653314" cy="25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it-IT" altLang="it-IT" sz="28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s.moneta@dataprosper.it</a:t>
            </a:r>
            <a:endParaRPr lang="it-IT" altLang="it-IT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altLang="it-IT" sz="28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f.castelvetere@dataprosper.it</a:t>
            </a:r>
            <a:endParaRPr lang="it-IT" altLang="it-IT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200000"/>
              </a:lnSpc>
            </a:pPr>
            <a:r>
              <a:rPr lang="it-IT" altLang="it-IT" sz="28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info@dataprosper.it</a:t>
            </a:r>
            <a:endParaRPr lang="it-IT" altLang="it-IT" sz="28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79BA3EF-7E31-454A-91A6-11CB50FD166E}"/>
              </a:ext>
            </a:extLst>
          </p:cNvPr>
          <p:cNvSpPr/>
          <p:nvPr/>
        </p:nvSpPr>
        <p:spPr>
          <a:xfrm>
            <a:off x="0" y="1"/>
            <a:ext cx="2574000" cy="5143499"/>
          </a:xfrm>
          <a:prstGeom prst="rect">
            <a:avLst/>
          </a:prstGeom>
          <a:solidFill>
            <a:srgbClr val="693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DF929F-099C-ED45-8D87-8E395C12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486"/>
            <a:ext cx="2570400" cy="238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A066E8E-8DED-9C44-AC3D-BD7A57FD6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55"/>
          <a:stretch/>
        </p:blipFill>
        <p:spPr>
          <a:xfrm>
            <a:off x="-1600" y="4477657"/>
            <a:ext cx="9144000" cy="6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45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EC1B055C-F1E7-044A-9F53-908B32FDE16E}"/>
              </a:ext>
            </a:extLst>
          </p:cNvPr>
          <p:cNvSpPr/>
          <p:nvPr/>
        </p:nvSpPr>
        <p:spPr>
          <a:xfrm>
            <a:off x="-1599" y="0"/>
            <a:ext cx="9145600" cy="5143499"/>
          </a:xfrm>
          <a:prstGeom prst="rect">
            <a:avLst/>
          </a:prstGeom>
          <a:solidFill>
            <a:srgbClr val="E89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43A11CE-6947-D04D-818E-4764FF39521A}"/>
              </a:ext>
            </a:extLst>
          </p:cNvPr>
          <p:cNvSpPr/>
          <p:nvPr/>
        </p:nvSpPr>
        <p:spPr>
          <a:xfrm>
            <a:off x="0" y="1"/>
            <a:ext cx="2574000" cy="5143499"/>
          </a:xfrm>
          <a:prstGeom prst="rect">
            <a:avLst/>
          </a:prstGeom>
          <a:solidFill>
            <a:srgbClr val="E62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521133-12BB-9C4E-A326-738E5A87B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55"/>
          <a:stretch/>
        </p:blipFill>
        <p:spPr>
          <a:xfrm>
            <a:off x="-1600" y="4477657"/>
            <a:ext cx="9144000" cy="6658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DCC35C0-471E-1A49-97A2-B5DA3D398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656"/>
            <a:ext cx="2574000" cy="1906667"/>
          </a:xfrm>
          <a:prstGeom prst="rect">
            <a:avLst/>
          </a:prstGeom>
        </p:spPr>
      </p:pic>
      <p:sp>
        <p:nvSpPr>
          <p:cNvPr id="8" name="CasellaDiTesto 4">
            <a:extLst>
              <a:ext uri="{FF2B5EF4-FFF2-40B4-BE49-F238E27FC236}">
                <a16:creationId xmlns:a16="http://schemas.microsoft.com/office/drawing/2014/main" id="{EE9D242D-DFDE-CF4C-9764-4A4F938B0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088" y="2063917"/>
            <a:ext cx="51032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60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DOMANDE</a:t>
            </a:r>
            <a:r>
              <a:rPr lang="it-IT" altLang="it-IT" sz="6000" b="1" dirty="0">
                <a:solidFill>
                  <a:srgbClr val="E6227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5174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409" y="1603585"/>
            <a:ext cx="5150871" cy="177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>
              <a:lnSpc>
                <a:spcPct val="2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Perché parliamo di </a:t>
            </a:r>
            <a:r>
              <a:rPr lang="it-IT" alt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Multichannel</a:t>
            </a:r>
            <a:r>
              <a:rPr lang="it-IT" alt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268288" indent="-268288">
              <a:lnSpc>
                <a:spcPct val="2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dove partiamo?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53C807-D7A0-1A45-A081-88088282D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92" y="160358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347" y="1686090"/>
            <a:ext cx="3005805" cy="177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8288" indent="-268288">
              <a:lnSpc>
                <a:spcPct val="2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Trend sociologici</a:t>
            </a:r>
          </a:p>
          <a:p>
            <a:pPr marL="268288" indent="-268288">
              <a:lnSpc>
                <a:spcPct val="250000"/>
              </a:lnSpc>
              <a:buClr>
                <a:srgbClr val="E62273"/>
              </a:buClr>
              <a:buFont typeface="Arial" panose="020B0604020202020204" pitchFamily="34" charset="0"/>
              <a:buChar char="•"/>
            </a:pPr>
            <a:r>
              <a:rPr lang="it-IT" alt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Metodologia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78FB5D-1FCF-7A45-A55A-C8E7293F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" y="1490853"/>
            <a:ext cx="2571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9737" y="2260977"/>
            <a:ext cx="33865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distribuzione di messaggi di marketing su diversi </a:t>
            </a:r>
            <a:r>
              <a:rPr lang="it-IT" altLang="it-IT" sz="2000" dirty="0">
                <a:solidFill>
                  <a:srgbClr val="EE24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canali multimediali.</a:t>
            </a:r>
          </a:p>
          <a:p>
            <a:endParaRPr lang="it-IT" alt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4DAB00-77FB-2542-B74D-EDB0695E7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6" y="1143907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7F2A52-DAE6-42E9-943C-9B7D8BE9E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7" y="1104559"/>
            <a:ext cx="4381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7" y="1682876"/>
            <a:ext cx="4216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campagne di marketing non si definiscono sulla base della scelta tra marketing tradizionale e digitale.</a:t>
            </a:r>
          </a:p>
          <a:p>
            <a:r>
              <a:rPr lang="it-IT" altLang="it-IT" sz="2000" dirty="0">
                <a:solidFill>
                  <a:srgbClr val="EE24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Nessun canale ne sta sostituendo completamente un altro.</a:t>
            </a:r>
          </a:p>
        </p:txBody>
      </p:sp>
    </p:spTree>
    <p:extLst>
      <p:ext uri="{BB962C8B-B14F-4D97-AF65-F5344CB8AC3E}">
        <p14:creationId xmlns:p14="http://schemas.microsoft.com/office/powerpoint/2010/main" val="40146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MULTICHANNEL MARKETING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BB97DAEB-9630-4C07-B0C2-EFACFDA0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296" y="1756141"/>
            <a:ext cx="406908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sz="2000" b="1" dirty="0">
                <a:solidFill>
                  <a:srgbClr val="EE248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SFIDA</a:t>
            </a:r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it-IT" alt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Scegliere le corrette integrazioni per generare campagne di successo attraverso modelli replicabili e scalabili.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80FD917-585D-C147-8F45-D630AF07F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38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4">
            <a:extLst>
              <a:ext uri="{FF2B5EF4-FFF2-40B4-BE49-F238E27FC236}">
                <a16:creationId xmlns:a16="http://schemas.microsoft.com/office/drawing/2014/main" id="{E9CEC223-E966-0B4A-9A11-DE72F199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FUNNEL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03797A2A-7F80-C543-A8B5-1CE3B5C20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8429" y="616204"/>
            <a:ext cx="5120640" cy="80365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E404F21-87BA-9D4E-AD0C-708B9B8A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774" y="794544"/>
            <a:ext cx="361950" cy="723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C96E0D1-4C52-654F-90EA-14479ECE7D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7055"/>
          <a:stretch/>
        </p:blipFill>
        <p:spPr>
          <a:xfrm>
            <a:off x="-1600" y="4477657"/>
            <a:ext cx="9144000" cy="6658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B10364F-A41E-D14F-B0BA-4853C69AE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52473" y="2385672"/>
            <a:ext cx="266700" cy="5334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6D4936B-CA0A-0D43-93C4-DE6273267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85773" y="3188094"/>
            <a:ext cx="266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4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67D33CDA-C233-DE49-9DA7-C7FA9CB1B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9720" y="-3163319"/>
            <a:ext cx="5120640" cy="80365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2602490-F81E-8C4A-8A27-D3B2B86EB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055"/>
          <a:stretch/>
        </p:blipFill>
        <p:spPr>
          <a:xfrm>
            <a:off x="0" y="4477657"/>
            <a:ext cx="9144000" cy="6658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9A69307-9D77-014B-92A8-D8A0403C0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065" y="3961711"/>
            <a:ext cx="361950" cy="7239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7DBF972-FED3-054C-B434-336D0BD69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45562" y="2559843"/>
            <a:ext cx="266700" cy="5334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09D4EF-54AA-FD4C-917F-A6D655838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65962" y="1768595"/>
            <a:ext cx="266700" cy="5334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F68278E-809D-FA42-A792-A0F9BF47C1B9}"/>
              </a:ext>
            </a:extLst>
          </p:cNvPr>
          <p:cNvSpPr/>
          <p:nvPr/>
        </p:nvSpPr>
        <p:spPr>
          <a:xfrm>
            <a:off x="0" y="0"/>
            <a:ext cx="9144000" cy="691200"/>
          </a:xfrm>
          <a:prstGeom prst="rect">
            <a:avLst/>
          </a:prstGeom>
          <a:solidFill>
            <a:srgbClr val="E89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4">
            <a:extLst>
              <a:ext uri="{FF2B5EF4-FFF2-40B4-BE49-F238E27FC236}">
                <a16:creationId xmlns:a16="http://schemas.microsoft.com/office/drawing/2014/main" id="{C2237032-5C49-B247-AAF1-3E74C2BB3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13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69319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FUNNEL</a:t>
            </a:r>
          </a:p>
        </p:txBody>
      </p:sp>
    </p:spTree>
    <p:extLst>
      <p:ext uri="{BB962C8B-B14F-4D97-AF65-F5344CB8AC3E}">
        <p14:creationId xmlns:p14="http://schemas.microsoft.com/office/powerpoint/2010/main" val="138750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8427</TotalTime>
  <Words>1543</Words>
  <Application>Microsoft Office PowerPoint</Application>
  <PresentationFormat>Presentazione su schermo (16:9)</PresentationFormat>
  <Paragraphs>326</Paragraphs>
  <Slides>29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Font di sistema regolare</vt:lpstr>
      <vt:lpstr>NexusSans</vt:lpstr>
      <vt:lpstr>Tahoma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LENOVO</cp:lastModifiedBy>
  <cp:revision>164</cp:revision>
  <cp:lastPrinted>2022-05-26T21:56:03Z</cp:lastPrinted>
  <dcterms:created xsi:type="dcterms:W3CDTF">2022-03-21T16:37:25Z</dcterms:created>
  <dcterms:modified xsi:type="dcterms:W3CDTF">2022-06-16T14:57:52Z</dcterms:modified>
</cp:coreProperties>
</file>